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</p:sldIdLst>
  <p:sldSz cx="18288000" cy="10287000"/>
  <p:notesSz cx="6858000" cy="9144000"/>
  <p:embeddedFontLst>
    <p:embeddedFont>
      <p:font typeface="DM Sans Bold" panose="020B0604020202020204" charset="0"/>
      <p:bold r:id="rId32"/>
    </p:embeddedFont>
    <p:embeddedFont>
      <p:font typeface="Oswald" panose="00000500000000000000" pitchFamily="2" charset="0"/>
      <p:regular r:id="rId33"/>
      <p:bold r:id="rId34"/>
    </p:embeddedFont>
  </p:embeddedFontLst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61" d="100"/>
          <a:sy n="61" d="100"/>
        </p:scale>
        <p:origin x="38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006349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1090978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268E1E-0E44-426D-905E-8AD9B19D2182}" type="datetimeFigureOut">
              <a:rPr lang="cs-CZ"/>
              <a:t>19.01.2026</a:t>
            </a:fld>
            <a:endParaRPr lang="cs-CZ"/>
          </a:p>
        </p:txBody>
      </p:sp>
      <p:sp>
        <p:nvSpPr>
          <p:cNvPr id="166468891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cs-CZ"/>
          </a:p>
        </p:txBody>
      </p:sp>
      <p:sp>
        <p:nvSpPr>
          <p:cNvPr id="19677726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cs-CZ"/>
          </a:p>
        </p:txBody>
      </p:sp>
      <p:sp>
        <p:nvSpPr>
          <p:cNvPr id="468031125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05619714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1B2431-D351-4C6E-A3CF-9DFAC0E3E050}" type="slidenum">
              <a:rPr lang="cs-CZ"/>
              <a:t>‹N°›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5347679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3643499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90754879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31205868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73032352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8983271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98817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0190892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527255007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38947941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3655061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750910314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34959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</p:spPr>
      </p:sp>
      <p:sp>
        <p:nvSpPr>
          <p:cNvPr id="14567154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653985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932FCD-D845-7997-6712-E203622A3D12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580325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63884608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42920492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74185027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88749473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7232678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5919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2789225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7436286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68289293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9315900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173930860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868748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510701410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70718562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95291679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7800453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6170576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350843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09615869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200304545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240235572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399318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84510620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644017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45819046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910323435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379716836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62532872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26888405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212380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</p:spPr>
      </p:sp>
      <p:sp>
        <p:nvSpPr>
          <p:cNvPr id="18904375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83680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210A3B-0317-B006-6858-794A61431790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166821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8807995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69232793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762864426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0825961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69333540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7409109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31960461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00510164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268965319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80577809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638617342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49011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707614644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25752324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340392444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82964562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26405653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826834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4326534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35807094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084087108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841245534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86346283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664139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4450245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602697057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953039578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84711256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07081537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3472511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5655226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74867639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888257818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138693209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01202095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05262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5727556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88289293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705246099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81266716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87302550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79373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</p:spPr>
      </p:sp>
      <p:sp>
        <p:nvSpPr>
          <p:cNvPr id="6389199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0759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CFB1CB-B4AB-654F-5152-708DD11E4D85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639853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05548667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87449631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97220977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8950757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428600324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527682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</p:spPr>
      </p:sp>
      <p:sp>
        <p:nvSpPr>
          <p:cNvPr id="6270996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142523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284CEA-59D2-0727-5D47-BCAFAA9E8A52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295394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78448184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9103874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77095563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8661728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004440003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1934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</p:spPr>
      </p:sp>
      <p:sp>
        <p:nvSpPr>
          <p:cNvPr id="15607804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052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26BEAD-2076-9FA5-4DB4-469FB4FD29B6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B9B45-4D5B-0373-DE5D-5CA43728447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7454926" name="Header Placeholder 1">
            <a:extLst>
              <a:ext uri="{FF2B5EF4-FFF2-40B4-BE49-F238E27FC236}">
                <a16:creationId xmlns:a16="http://schemas.microsoft.com/office/drawing/2014/main" id="{56BD7CF6-455D-05C3-E313-28488B65E67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930226596" name="Date Placeholder 2">
            <a:extLst>
              <a:ext uri="{FF2B5EF4-FFF2-40B4-BE49-F238E27FC236}">
                <a16:creationId xmlns:a16="http://schemas.microsoft.com/office/drawing/2014/main" id="{36C3F226-A58F-75F7-E2B2-87C97852D2B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331467259" name="Slide Image Placeholder 3">
            <a:extLst>
              <a:ext uri="{FF2B5EF4-FFF2-40B4-BE49-F238E27FC236}">
                <a16:creationId xmlns:a16="http://schemas.microsoft.com/office/drawing/2014/main" id="{F5335A29-1F59-1169-14C0-6A42E40221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85942063" name="Notes Placeholder 4">
            <a:extLst>
              <a:ext uri="{FF2B5EF4-FFF2-40B4-BE49-F238E27FC236}">
                <a16:creationId xmlns:a16="http://schemas.microsoft.com/office/drawing/2014/main" id="{277ADCDD-C9BA-4B8E-6509-FBB8AEF7B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854860252" name="Footer Placeholder 5">
            <a:extLst>
              <a:ext uri="{FF2B5EF4-FFF2-40B4-BE49-F238E27FC236}">
                <a16:creationId xmlns:a16="http://schemas.microsoft.com/office/drawing/2014/main" id="{A46BD04E-A55F-8DA2-FB0A-6928A6B898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74446914" name="Slide Number Placeholder 6">
            <a:extLst>
              <a:ext uri="{FF2B5EF4-FFF2-40B4-BE49-F238E27FC236}">
                <a16:creationId xmlns:a16="http://schemas.microsoft.com/office/drawing/2014/main" id="{8EB98A8E-1A54-3DDF-C4C5-080746AE7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177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511417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4357418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89317146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11444849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2216285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53773014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8765719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12299274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602529701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312539646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318038044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47513272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762378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14530824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9364377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30901252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02385169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32617194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427193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728122241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20030350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312692052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2049483304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50589352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19438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90763" y="512763"/>
            <a:ext cx="4562475" cy="2566987"/>
          </a:xfrm>
        </p:spPr>
      </p:sp>
      <p:sp>
        <p:nvSpPr>
          <p:cNvPr id="15324810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9903967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F0E03F-B710-13EF-F257-B55C8CCC818B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274440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4766707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2099384515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31796082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59779731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90382774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601442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86557659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1.7.2013</a:t>
            </a:r>
            <a:endParaRPr/>
          </a:p>
        </p:txBody>
      </p:sp>
      <p:sp>
        <p:nvSpPr>
          <p:cNvPr id="102143447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2127332371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212784212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54746432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011183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14228631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11672554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17793446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355266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605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16737708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7012202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59514849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993185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934985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4528895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61514733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92267884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96097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800691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13984154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6289203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164020167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464151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2596761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242062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6411387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61216309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1654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994059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76465818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572934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5934819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155082668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91591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72985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827078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0501625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5703713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5129184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5389429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88655079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8772283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29673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4358145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8421452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99178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599335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28822964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768690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8341964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15157480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3832132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1035533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28795449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113256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883056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05430126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0819813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5393456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60765083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930427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68746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779907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9110978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1/19/2026</a:t>
            </a:fld>
            <a:endParaRPr lang="en-US"/>
          </a:p>
        </p:txBody>
      </p:sp>
      <p:sp>
        <p:nvSpPr>
          <p:cNvPr id="208190639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32625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lTzJRBLMN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chatri@rsqr-hdf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4546721" name="Group 2"/>
          <p:cNvGrpSpPr>
            <a:grpSpLocks noChangeAspect="1"/>
          </p:cNvGrpSpPr>
          <p:nvPr/>
        </p:nvGrpSpPr>
        <p:grpSpPr bwMode="auto">
          <a:xfrm>
            <a:off x="271316" y="-126237"/>
            <a:ext cx="18288000" cy="10281856"/>
            <a:chOff x="0" y="0"/>
            <a:chExt cx="18288000" cy="10281856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18288000" cy="10281856"/>
            </a:xfrm>
            <a:custGeom>
              <a:avLst/>
              <a:gdLst/>
              <a:ahLst/>
              <a:cxnLst/>
              <a:rect l="l" t="t" r="r" b="b"/>
              <a:pathLst>
                <a:path w="24384000" h="13709142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09142"/>
                  </a:lnTo>
                  <a:lnTo>
                    <a:pt x="0" y="13709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noProof="0" dirty="0"/>
            </a:p>
          </p:txBody>
        </p:sp>
      </p:grpSp>
      <p:sp>
        <p:nvSpPr>
          <p:cNvPr id="344949332" name="TextBox 4"/>
          <p:cNvSpPr txBox="1"/>
          <p:nvPr/>
        </p:nvSpPr>
        <p:spPr bwMode="auto">
          <a:xfrm>
            <a:off x="7026172" y="3018092"/>
            <a:ext cx="10664516" cy="386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ts val="0"/>
              </a:spcBef>
              <a:defRPr/>
            </a:pPr>
            <a:r>
              <a:rPr lang="fr-FR" sz="3500" b="1" noProof="0" dirty="0">
                <a:solidFill>
                  <a:srgbClr val="0097B2"/>
                </a:solidFill>
                <a:ea typeface="Arialle Bold"/>
                <a:cs typeface="Arialle Bold"/>
              </a:rPr>
              <a:t>Campagne inter-régionale d’évaluation </a:t>
            </a:r>
            <a:endParaRPr lang="fr-FR" noProof="0" dirty="0"/>
          </a:p>
          <a:p>
            <a:pPr algn="ctr">
              <a:lnSpc>
                <a:spcPts val="4900"/>
              </a:lnSpc>
              <a:spcBef>
                <a:spcPts val="0"/>
              </a:spcBef>
              <a:defRPr/>
            </a:pPr>
            <a:r>
              <a:rPr lang="fr-FR" sz="3500" b="1" noProof="0" dirty="0">
                <a:solidFill>
                  <a:srgbClr val="0097B2"/>
                </a:solidFill>
                <a:ea typeface="Arialle Bold"/>
                <a:cs typeface="Arialle Bold"/>
              </a:rPr>
              <a:t>de la démarche du projet d’accompagnement personnalisé</a:t>
            </a:r>
            <a:endParaRPr lang="fr-FR" noProof="0" dirty="0"/>
          </a:p>
          <a:p>
            <a:pPr algn="ctr">
              <a:lnSpc>
                <a:spcPts val="2500"/>
              </a:lnSpc>
              <a:spcBef>
                <a:spcPts val="0"/>
              </a:spcBef>
              <a:defRPr/>
            </a:pPr>
            <a:endParaRPr lang="fr-FR" sz="3500" b="1" noProof="0" dirty="0">
              <a:solidFill>
                <a:srgbClr val="0097B2"/>
              </a:solidFill>
              <a:ea typeface="Arialle Bold"/>
              <a:cs typeface="Arialle Bold"/>
            </a:endParaRPr>
          </a:p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fr-FR" sz="3200" i="1" noProof="0" dirty="0">
                <a:solidFill>
                  <a:srgbClr val="0097B2"/>
                </a:solidFill>
                <a:ea typeface="Arialle Italics"/>
                <a:cs typeface="Arialle Italics"/>
              </a:rPr>
              <a:t>Sur le Chemin des Attentes des usagers :</a:t>
            </a:r>
            <a:endParaRPr lang="fr-FR" noProof="0" dirty="0"/>
          </a:p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fr-FR" sz="3200" i="1" noProof="0" dirty="0">
                <a:solidFill>
                  <a:srgbClr val="0097B2"/>
                </a:solidFill>
                <a:ea typeface="Arialle Italics"/>
                <a:cs typeface="Arialle Italics"/>
              </a:rPr>
              <a:t>Le Projet d’accompagnement personnalisé (CAP)</a:t>
            </a:r>
            <a:endParaRPr lang="fr-FR" noProof="0" dirty="0"/>
          </a:p>
          <a:p>
            <a:pPr algn="ctr">
              <a:lnSpc>
                <a:spcPts val="4460"/>
              </a:lnSpc>
              <a:spcBef>
                <a:spcPts val="0"/>
              </a:spcBef>
              <a:defRPr/>
            </a:pPr>
            <a:endParaRPr lang="fr-FR" sz="3200" i="1" noProof="0" dirty="0">
              <a:solidFill>
                <a:srgbClr val="0097B2"/>
              </a:solidFill>
              <a:latin typeface="Arialle Italics"/>
              <a:ea typeface="Arialle Italics"/>
              <a:cs typeface="Arialle Italics"/>
            </a:endParaRPr>
          </a:p>
        </p:txBody>
      </p:sp>
      <p:sp>
        <p:nvSpPr>
          <p:cNvPr id="1800168932" name="TextBox 5"/>
          <p:cNvSpPr txBox="1"/>
          <p:nvPr/>
        </p:nvSpPr>
        <p:spPr bwMode="auto">
          <a:xfrm>
            <a:off x="8622522" y="7220102"/>
            <a:ext cx="8389739" cy="121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defRPr/>
            </a:pPr>
            <a:r>
              <a:rPr lang="fr-FR" sz="35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Webinaire de présentation et lancement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4900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19/01/2026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1C60B38F-916C-CAE0-1C57-1B8B2EA48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68" y="204329"/>
            <a:ext cx="2905016" cy="1693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39335577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25636020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10</a:t>
              </a:r>
              <a:endParaRPr lang="fr-FR" noProof="0" dirty="0"/>
            </a:p>
          </p:txBody>
        </p:sp>
      </p:grpSp>
      <p:sp>
        <p:nvSpPr>
          <p:cNvPr id="172959897" name="TextBox 11"/>
          <p:cNvSpPr txBox="1"/>
          <p:nvPr/>
        </p:nvSpPr>
        <p:spPr bwMode="auto">
          <a:xfrm>
            <a:off x="459719" y="2846402"/>
            <a:ext cx="17055264" cy="491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4000" noProof="0" dirty="0">
                <a:solidFill>
                  <a:srgbClr val="000000"/>
                </a:solidFill>
                <a:ea typeface="Arialle"/>
                <a:cs typeface="Arialle"/>
              </a:rPr>
              <a:t>Toutes les structures médico-sociales :</a:t>
            </a:r>
            <a:endParaRPr lang="fr-FR" sz="4000" noProof="0" dirty="0"/>
          </a:p>
          <a:p>
            <a:pPr marL="1295387" lvl="2" indent="-431796" algn="just">
              <a:lnSpc>
                <a:spcPts val="5069"/>
              </a:lnSpc>
              <a:buFont typeface="Arial"/>
              <a:buChar char="⚬"/>
              <a:defRPr/>
            </a:pPr>
            <a:r>
              <a:rPr lang="fr-FR" sz="3200" noProof="0" dirty="0">
                <a:solidFill>
                  <a:srgbClr val="000000"/>
                </a:solidFill>
                <a:ea typeface="Arialle"/>
                <a:cs typeface="Arialle"/>
              </a:rPr>
              <a:t>Volontaires et adhérentes au RSQR</a:t>
            </a:r>
            <a:endParaRPr lang="fr-FR" sz="3200" noProof="0" dirty="0"/>
          </a:p>
          <a:p>
            <a:pPr marL="1295387" lvl="2" indent="-431796" algn="just">
              <a:lnSpc>
                <a:spcPts val="5069"/>
              </a:lnSpc>
              <a:buFont typeface="Arial"/>
              <a:buChar char="⚬"/>
              <a:defRPr/>
            </a:pPr>
            <a:r>
              <a:rPr lang="fr-FR" sz="3200" noProof="0" dirty="0">
                <a:solidFill>
                  <a:srgbClr val="000000"/>
                </a:solidFill>
                <a:ea typeface="Arialle"/>
                <a:cs typeface="Arialle"/>
              </a:rPr>
              <a:t>Inscrites via le lien d’engagement  </a:t>
            </a:r>
            <a:endParaRPr lang="fr-FR" sz="3200" noProof="0" dirty="0"/>
          </a:p>
          <a:p>
            <a:pPr algn="just">
              <a:lnSpc>
                <a:spcPts val="5069"/>
              </a:lnSpc>
              <a:defRPr/>
            </a:pPr>
            <a:endParaRPr lang="fr-FR" sz="4000" noProof="0" dirty="0">
              <a:solidFill>
                <a:srgbClr val="000000"/>
              </a:solidFill>
              <a:ea typeface="Arialle"/>
              <a:cs typeface="Arialle"/>
            </a:endParaRPr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4000" noProof="0" dirty="0">
                <a:solidFill>
                  <a:srgbClr val="000000"/>
                </a:solidFill>
                <a:ea typeface="Arialle"/>
                <a:cs typeface="Arialle"/>
              </a:rPr>
              <a:t>Pour les structures engagées : Ensemble des personnes accompagnées au sein de la structure depuis </a:t>
            </a:r>
            <a:r>
              <a:rPr lang="fr-FR" sz="4000" b="1" noProof="0" dirty="0">
                <a:solidFill>
                  <a:srgbClr val="FF0000"/>
                </a:solidFill>
                <a:ea typeface="Arialle"/>
                <a:cs typeface="Arialle"/>
              </a:rPr>
              <a:t>plus de 12 mois.</a:t>
            </a:r>
            <a:endParaRPr lang="fr-FR" sz="4000" b="1" noProof="0" dirty="0">
              <a:solidFill>
                <a:srgbClr val="FF0000"/>
              </a:solidFill>
            </a:endParaRPr>
          </a:p>
          <a:p>
            <a:pPr algn="just">
              <a:lnSpc>
                <a:spcPts val="5914"/>
              </a:lnSpc>
              <a:defRPr/>
            </a:pPr>
            <a:endParaRPr lang="fr-FR" sz="4000" noProof="0" dirty="0">
              <a:solidFill>
                <a:srgbClr val="000000"/>
              </a:solidFill>
              <a:ea typeface="Arialle"/>
              <a:cs typeface="Arialle"/>
            </a:endParaRPr>
          </a:p>
        </p:txBody>
      </p:sp>
      <p:sp>
        <p:nvSpPr>
          <p:cNvPr id="770520627" name="TextBox 13"/>
          <p:cNvSpPr txBox="1"/>
          <p:nvPr/>
        </p:nvSpPr>
        <p:spPr bwMode="auto">
          <a:xfrm>
            <a:off x="1251674" y="802325"/>
            <a:ext cx="5892879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E63E02"/>
                </a:solidFill>
                <a:latin typeface="Arialle Bold"/>
                <a:ea typeface="Arialle Bold"/>
                <a:cs typeface="Arialle Bold"/>
              </a:rPr>
              <a:t>Qui est concerné ? </a:t>
            </a:r>
            <a:endParaRPr lang="fr-FR" sz="1400" noProof="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1E6F416-D409-B89A-E486-BC53C0122545}"/>
              </a:ext>
            </a:extLst>
          </p:cNvPr>
          <p:cNvGrpSpPr/>
          <p:nvPr/>
        </p:nvGrpSpPr>
        <p:grpSpPr>
          <a:xfrm>
            <a:off x="1574530" y="7906112"/>
            <a:ext cx="18125659" cy="961622"/>
            <a:chOff x="1574530" y="7906112"/>
            <a:chExt cx="18125659" cy="961622"/>
          </a:xfrm>
        </p:grpSpPr>
        <p:sp>
          <p:nvSpPr>
            <p:cNvPr id="926285961" name="Freeform 12"/>
            <p:cNvSpPr/>
            <p:nvPr/>
          </p:nvSpPr>
          <p:spPr bwMode="auto">
            <a:xfrm>
              <a:off x="1574530" y="7906112"/>
              <a:ext cx="15723853" cy="961622"/>
            </a:xfrm>
            <a:custGeom>
              <a:avLst/>
              <a:gdLst/>
              <a:ahLst/>
              <a:cxnLst/>
              <a:rect l="l" t="t" r="r" b="b"/>
              <a:pathLst>
                <a:path w="15723853" h="1572385" extrusionOk="0">
                  <a:moveTo>
                    <a:pt x="0" y="0"/>
                  </a:moveTo>
                  <a:lnTo>
                    <a:pt x="15723853" y="0"/>
                  </a:lnTo>
                  <a:lnTo>
                    <a:pt x="15723853" y="1572385"/>
                  </a:lnTo>
                  <a:lnTo>
                    <a:pt x="0" y="1572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6649661" name="TextBox 14"/>
            <p:cNvSpPr txBox="1"/>
            <p:nvPr/>
          </p:nvSpPr>
          <p:spPr bwMode="auto">
            <a:xfrm>
              <a:off x="2198346" y="7999321"/>
              <a:ext cx="17501843" cy="591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defRPr/>
              </a:pPr>
              <a:r>
                <a:rPr lang="fr-FR" sz="2900" b="1" noProof="0" dirty="0">
                  <a:solidFill>
                    <a:srgbClr val="FE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Possibilité d’engagement à l’échelle de l’établissement ou d’une unité, d’un service</a:t>
              </a:r>
              <a:endParaRPr lang="fr-FR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41549021" name="Freeform 15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233746143" name="Freeform 16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427671045" name="TextBox 17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DE53910-2E31-F071-C744-57823AB36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DD503C02-AD07-773F-23BA-CE94F6A89553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2C21A07-62BE-5BAB-9CEC-4F961D44BC92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28B12913-5E95-2994-DC70-7EBFB878264C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53573333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561223674" name="TextBox 4"/>
          <p:cNvSpPr txBox="1"/>
          <p:nvPr/>
        </p:nvSpPr>
        <p:spPr bwMode="auto">
          <a:xfrm>
            <a:off x="4853583" y="3212407"/>
            <a:ext cx="10619184" cy="13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Contenu de l’évaluation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2000" y="9820044"/>
            <a:ext cx="1412530" cy="456111"/>
          </a:xfrm>
          <a:custGeom>
            <a:avLst/>
            <a:gdLst/>
            <a:ahLst/>
            <a:cxnLst/>
            <a:rect l="l" t="t" r="r" b="b"/>
            <a:pathLst>
              <a:path w="2880000" h="929963" extrusionOk="0">
                <a:moveTo>
                  <a:pt x="0" y="0"/>
                </a:moveTo>
                <a:lnTo>
                  <a:pt x="2880000" y="0"/>
                </a:lnTo>
                <a:lnTo>
                  <a:pt x="2880000" y="929963"/>
                </a:lnTo>
                <a:lnTo>
                  <a:pt x="0" y="92996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338170268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897874640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12</a:t>
              </a:r>
              <a:endParaRPr lang="fr-FR" noProof="0" dirty="0"/>
            </a:p>
          </p:txBody>
        </p:sp>
      </p:grpSp>
      <p:sp>
        <p:nvSpPr>
          <p:cNvPr id="132074419" name="TextBox 11"/>
          <p:cNvSpPr txBox="1"/>
          <p:nvPr/>
        </p:nvSpPr>
        <p:spPr bwMode="auto">
          <a:xfrm>
            <a:off x="459719" y="2297697"/>
            <a:ext cx="17055264" cy="743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just">
              <a:lnSpc>
                <a:spcPts val="4339"/>
              </a:lnSpc>
              <a:buFont typeface="Arial"/>
              <a:buChar char="•"/>
              <a:defRPr/>
            </a:pPr>
            <a:r>
              <a:rPr lang="fr-FR" sz="2400" u="sng" noProof="0" dirty="0">
                <a:solidFill>
                  <a:srgbClr val="D53D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1</a:t>
            </a:r>
            <a:r>
              <a:rPr lang="fr-FR" sz="2400" noProof="0" dirty="0">
                <a:solidFill>
                  <a:srgbClr val="D53D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400" b="1" noProof="0" dirty="0">
                <a:solidFill>
                  <a:srgbClr val="D53D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 organisationnel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2671" lvl="2" indent="-374224" algn="just">
              <a:lnSpc>
                <a:spcPts val="4028"/>
              </a:lnSpc>
              <a:buFont typeface="Arial"/>
              <a:buChar char="⚬"/>
              <a:defRPr/>
            </a:pPr>
            <a:r>
              <a:rPr lang="fr-FR" sz="24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Réaliser un premier état des lieux sur la démarche institutionnelle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2671" lvl="2" indent="-374224" algn="just">
              <a:lnSpc>
                <a:spcPts val="4028"/>
              </a:lnSpc>
              <a:buFont typeface="Arial"/>
              <a:buChar char="⚬"/>
              <a:defRPr/>
            </a:pPr>
            <a:r>
              <a:rPr lang="fr-FR" sz="24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les points forts et les points à améliorer dans l’organisation en faveur de la mise en œuvre des projets d’accompagnement personnalisé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325"/>
              </a:lnSpc>
              <a:defRPr/>
            </a:pPr>
            <a:endParaRPr lang="fr-FR" sz="24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4515" lvl="1" indent="-302257" algn="just">
              <a:lnSpc>
                <a:spcPts val="4339"/>
              </a:lnSpc>
              <a:buFont typeface="Arial"/>
              <a:buChar char="•"/>
              <a:defRPr/>
            </a:pPr>
            <a:r>
              <a:rPr lang="fr-FR" sz="2400" u="sng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2</a:t>
            </a:r>
            <a:r>
              <a:rPr lang="fr-FR" sz="24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sur dossier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4028"/>
              </a:lnSpc>
              <a:defRPr/>
            </a:pPr>
            <a:r>
              <a:rPr lang="fr-FR" sz="2000" i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démarche institutionnelle du projet personnalisé mis en œuvre depuis plus de 12 mois</a:t>
            </a:r>
            <a:endParaRPr lang="fr-FR" sz="2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2671" lvl="2" indent="-374224" algn="just">
              <a:lnSpc>
                <a:spcPts val="4028"/>
              </a:lnSpc>
              <a:buFont typeface="Arial"/>
              <a:buChar char="⚬"/>
              <a:defRPr/>
            </a:pPr>
            <a:r>
              <a:rPr lang="fr-FR" sz="24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Evaluer la mise en œuvre « opérationnelle » du projet personnalisé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2671" lvl="2" indent="-374224" algn="just">
              <a:lnSpc>
                <a:spcPts val="4028"/>
              </a:lnSpc>
              <a:buFont typeface="Arial"/>
              <a:buChar char="⚬"/>
              <a:defRPr/>
            </a:pPr>
            <a:r>
              <a:rPr lang="fr-FR" sz="24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les points forts et les points à améliorer dans la démarche de réalisation des projets personnalisés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325"/>
              </a:lnSpc>
              <a:defRPr/>
            </a:pPr>
            <a:endParaRPr lang="fr-FR" sz="24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4515" lvl="1" indent="-302257" algn="just">
              <a:lnSpc>
                <a:spcPts val="4339"/>
              </a:lnSpc>
              <a:buFont typeface="Arial"/>
              <a:buChar char="•"/>
              <a:defRPr/>
            </a:pPr>
            <a:r>
              <a:rPr lang="fr-FR" sz="2400" u="sng" noProof="0" dirty="0">
                <a:solidFill>
                  <a:srgbClr val="89A5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3</a:t>
            </a:r>
            <a:r>
              <a:rPr lang="fr-FR" sz="2400" noProof="0" dirty="0">
                <a:solidFill>
                  <a:srgbClr val="89A5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400" b="1" noProof="0" dirty="0">
                <a:solidFill>
                  <a:srgbClr val="89A5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Méthode de l’accompagné traceur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4339"/>
              </a:lnSpc>
              <a:defRPr/>
            </a:pPr>
            <a:r>
              <a:rPr lang="fr-FR" sz="2000" i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démarche institutionnelle du projet personnalisé mis en œuvre depuis plus de 12 mois</a:t>
            </a:r>
            <a:endParaRPr lang="fr-FR" sz="2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2671" lvl="2" indent="-374224" algn="just">
              <a:lnSpc>
                <a:spcPts val="4028"/>
              </a:lnSpc>
              <a:buFont typeface="Arial"/>
              <a:buChar char="⚬"/>
              <a:defRPr/>
            </a:pPr>
            <a:r>
              <a:rPr lang="fr-FR" sz="24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Croiser le regard de la personne accompagnée et des professionnels, et ainsi repérer les écarts de perception, de ressentis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2671" lvl="2" indent="-374224" algn="just">
              <a:lnSpc>
                <a:spcPts val="4028"/>
              </a:lnSpc>
              <a:buFont typeface="Arial"/>
              <a:buChar char="⚬"/>
              <a:defRPr/>
            </a:pPr>
            <a:r>
              <a:rPr lang="fr-FR" sz="24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les points forts et les points à améliorer</a:t>
            </a:r>
            <a:endParaRPr lang="fr-FR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4731"/>
              </a:lnSpc>
              <a:defRPr/>
            </a:pPr>
            <a:endParaRPr lang="fr-FR" sz="24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24449" name="TextBox 12"/>
          <p:cNvSpPr txBox="1"/>
          <p:nvPr/>
        </p:nvSpPr>
        <p:spPr bwMode="auto">
          <a:xfrm>
            <a:off x="1295400" y="838606"/>
            <a:ext cx="6669405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en 3 volets</a:t>
            </a:r>
            <a:endParaRPr lang="fr-FR" sz="1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8185369" name="Freeform 13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69709384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063335445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AD774215-B3A1-2566-0E2D-31580023F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5176CE93-9B82-A457-B587-6A584D176B30}"/>
              </a:ext>
            </a:extLst>
          </p:cNvPr>
          <p:cNvGrpSpPr/>
          <p:nvPr/>
        </p:nvGrpSpPr>
        <p:grpSpPr bwMode="auto">
          <a:xfrm>
            <a:off x="180940" y="9788543"/>
            <a:ext cx="1545990" cy="640012"/>
            <a:chOff x="-272111" y="-374955"/>
            <a:chExt cx="3152111" cy="13049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80C7EFA-BBEF-3454-2977-D219BFE0319D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D892F4E7-9C85-077B-94E0-A455176272E9}"/>
                </a:ext>
              </a:extLst>
            </p:cNvPr>
            <p:cNvSpPr txBox="1"/>
            <p:nvPr/>
          </p:nvSpPr>
          <p:spPr bwMode="auto">
            <a:xfrm>
              <a:off x="-272111" y="-374955"/>
              <a:ext cx="2880000" cy="968064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F190D0C-DB83-3C58-734F-4FC1D89252A0}"/>
              </a:ext>
            </a:extLst>
          </p:cNvPr>
          <p:cNvSpPr/>
          <p:nvPr/>
        </p:nvSpPr>
        <p:spPr>
          <a:xfrm>
            <a:off x="6791325" y="7048500"/>
            <a:ext cx="1143000" cy="457200"/>
          </a:xfrm>
          <a:prstGeom prst="roundRect">
            <a:avLst/>
          </a:prstGeom>
          <a:solidFill>
            <a:srgbClr val="95B415"/>
          </a:solidFill>
          <a:ln>
            <a:solidFill>
              <a:srgbClr val="95B4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Facultatif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88904947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102741225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13</a:t>
              </a:r>
              <a:endParaRPr lang="fr-FR" noProof="0" dirty="0"/>
            </a:p>
          </p:txBody>
        </p:sp>
      </p:grpSp>
      <p:sp>
        <p:nvSpPr>
          <p:cNvPr id="468389263" name="TextBox 11"/>
          <p:cNvSpPr txBox="1"/>
          <p:nvPr/>
        </p:nvSpPr>
        <p:spPr bwMode="auto">
          <a:xfrm>
            <a:off x="366138" y="2388837"/>
            <a:ext cx="17555724" cy="726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  <a:defRPr/>
            </a:pPr>
            <a:r>
              <a:rPr lang="fr-FR" sz="35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critères répartis en 2 chapitres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69"/>
              </a:lnSpc>
              <a:defRPr/>
            </a:pPr>
            <a:endParaRPr lang="fr-FR" sz="3500" b="1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55637" lvl="1" indent="-377818" algn="l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Chapitre 1 :</a:t>
            </a:r>
            <a:endParaRPr lang="fr-FR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 de l’établissement autour du projet d’accompagnement personnalisé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 d’établissement, partage d’information, procédure, référent(s), indicateurs de suivi 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2535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55637" lvl="1" indent="-377818" algn="l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Chapitre 2 : </a:t>
            </a:r>
            <a:endParaRPr lang="fr-FR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Conception et mise en œuvre de la démarche du projet d’accompagnement personnalisé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Existence d’un recueil formalisé, temps dédiés, concertation, formalisation écrite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535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3500" u="sng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Modalités de réponse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oui, en grande partie, partiellement, non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4731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3673581" name="TextBox 12"/>
          <p:cNvSpPr txBox="1"/>
          <p:nvPr/>
        </p:nvSpPr>
        <p:spPr bwMode="auto">
          <a:xfrm>
            <a:off x="1442791" y="453066"/>
            <a:ext cx="8149947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1 :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 organisationnel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1952216" name="Freeform 13"/>
          <p:cNvSpPr/>
          <p:nvPr/>
        </p:nvSpPr>
        <p:spPr bwMode="auto">
          <a:xfrm>
            <a:off x="171525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544552740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942720736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4952FC59-7E7E-0B45-F21D-E7B322370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88F6A18-1C24-CDCD-80DC-0B79B9674740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EDB1CD3-6436-9E47-56AB-D8394AFA92C0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96B245D8-10E4-72A9-53E9-9F814955B1BB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97693371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2085247549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14</a:t>
              </a:r>
              <a:endParaRPr lang="fr-FR" noProof="0" dirty="0"/>
            </a:p>
          </p:txBody>
        </p:sp>
      </p:grpSp>
      <p:sp>
        <p:nvSpPr>
          <p:cNvPr id="869952666" name="TextBox 11"/>
          <p:cNvSpPr txBox="1"/>
          <p:nvPr/>
        </p:nvSpPr>
        <p:spPr bwMode="auto">
          <a:xfrm>
            <a:off x="459719" y="2681271"/>
            <a:ext cx="17555724" cy="682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  <a:defRPr/>
            </a:pPr>
            <a:r>
              <a:rPr lang="fr-FR" sz="35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critères répartis en 4 chapitres (traçabilité)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534"/>
              </a:lnSpc>
              <a:defRPr/>
            </a:pPr>
            <a:endParaRPr lang="fr-FR" sz="3500" b="1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Premiers contacts :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Information, recueil des données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253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Construction :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Analyse en équipe, échanges avec la personne, existence d’objectifs, traçabilité de l’acceptation ou refus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253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Mise en œuvre :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Partage d’information, mobilisation des ressources, actions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253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Co-Evaluation :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Analyse et échanges, traçabilité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253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4"/>
              </a:lnSpc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3500" u="sng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Modalités de réponse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oui, non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7951014" name="Freeform 12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471836838" name="Freeform 13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46772899" name="Freeform 14"/>
          <p:cNvSpPr/>
          <p:nvPr/>
        </p:nvSpPr>
        <p:spPr bwMode="auto">
          <a:xfrm rot="827290">
            <a:off x="12682555" y="8178357"/>
            <a:ext cx="5019881" cy="1058738"/>
          </a:xfrm>
          <a:custGeom>
            <a:avLst/>
            <a:gdLst/>
            <a:ahLst/>
            <a:cxnLst/>
            <a:rect l="l" t="t" r="r" b="b"/>
            <a:pathLst>
              <a:path w="5019881" h="1058738" extrusionOk="0">
                <a:moveTo>
                  <a:pt x="0" y="0"/>
                </a:moveTo>
                <a:lnTo>
                  <a:pt x="5019881" y="0"/>
                </a:lnTo>
                <a:lnTo>
                  <a:pt x="5019881" y="1058738"/>
                </a:lnTo>
                <a:lnTo>
                  <a:pt x="0" y="1058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7073800" name="TextBox 15"/>
          <p:cNvSpPr txBox="1"/>
          <p:nvPr/>
        </p:nvSpPr>
        <p:spPr bwMode="auto">
          <a:xfrm>
            <a:off x="2438400" y="509705"/>
            <a:ext cx="5221843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2 :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sur dossier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0663654" name="TextBox 16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sp>
        <p:nvSpPr>
          <p:cNvPr id="7294423" name="TextBox 17"/>
          <p:cNvSpPr txBox="1"/>
          <p:nvPr/>
        </p:nvSpPr>
        <p:spPr bwMode="auto">
          <a:xfrm rot="847080">
            <a:off x="11894042" y="8151440"/>
            <a:ext cx="6307336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defRPr/>
            </a:pPr>
            <a:r>
              <a:rPr lang="fr-FR" sz="1800" b="1" noProof="0" dirty="0">
                <a:solidFill>
                  <a:srgbClr val="FEFFFF"/>
                </a:solidFill>
                <a:latin typeface="Arialle Bold"/>
                <a:ea typeface="Arialle Bold"/>
                <a:cs typeface="Arialle Bold"/>
              </a:rPr>
              <a:t>Evaluation de 30 dossiers</a:t>
            </a:r>
            <a:endParaRPr lang="fr-FR" noProof="0" dirty="0"/>
          </a:p>
          <a:p>
            <a:pPr algn="ctr">
              <a:lnSpc>
                <a:spcPts val="2519"/>
              </a:lnSpc>
              <a:defRPr/>
            </a:pPr>
            <a:r>
              <a:rPr lang="fr-FR" sz="1800" b="1" noProof="0" dirty="0">
                <a:solidFill>
                  <a:srgbClr val="FEFFFF"/>
                </a:solidFill>
                <a:latin typeface="Arialle Bold"/>
                <a:ea typeface="Arialle Bold"/>
                <a:cs typeface="Arialle Bold"/>
              </a:rPr>
              <a:t>ou de l’exhaustivité des dossiers</a:t>
            </a:r>
            <a:endParaRPr lang="fr-FR" noProof="0" dirty="0"/>
          </a:p>
          <a:p>
            <a:pPr marL="0" lvl="0" indent="0" algn="ctr">
              <a:lnSpc>
                <a:spcPts val="2519"/>
              </a:lnSpc>
              <a:spcBef>
                <a:spcPts val="0"/>
              </a:spcBef>
              <a:defRPr/>
            </a:pPr>
            <a:r>
              <a:rPr lang="fr-FR" sz="1800" b="1" noProof="0" dirty="0">
                <a:solidFill>
                  <a:srgbClr val="FEFFFF"/>
                </a:solidFill>
                <a:latin typeface="Arialle Bold"/>
                <a:ea typeface="Arialle Bold"/>
                <a:cs typeface="Arialle Bold"/>
              </a:rPr>
              <a:t>si &lt; 30 personnes accompagnées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6FB11C0-22BB-93F1-5B5B-189DA2CE52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735F2DD1-1ACE-AAAD-AC8E-C6E8B02E9BB7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F040655-F477-AE00-FD41-AB494580EEBB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CAA57A1-5577-011B-FDE4-8CAFB188104E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63967501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557324395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15</a:t>
              </a:r>
              <a:endParaRPr lang="fr-FR" noProof="0" dirty="0"/>
            </a:p>
          </p:txBody>
        </p:sp>
      </p:grpSp>
      <p:sp>
        <p:nvSpPr>
          <p:cNvPr id="510143707" name="TextBox 11"/>
          <p:cNvSpPr txBox="1"/>
          <p:nvPr/>
        </p:nvSpPr>
        <p:spPr bwMode="auto">
          <a:xfrm>
            <a:off x="646697" y="2454974"/>
            <a:ext cx="17467233" cy="721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  <a:defRPr/>
            </a:pPr>
            <a:r>
              <a:rPr lang="fr-FR" sz="35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Entretien de la personne accompagnée et de l’équipe autour de 5 chapitres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589"/>
              </a:lnSpc>
              <a:defRPr/>
            </a:pPr>
            <a:endParaRPr lang="fr-FR" sz="3500" b="1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Recueil des attentes et évaluation des besoins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(accessibilité et compréhension de la démarche, moyens et outils, recommandations de bonnes pratiques)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795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Co-construction du projet d’accompagnement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(participation, refus, place des proches)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79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Diffusion / communication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(traçabilité, circuits)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795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Mise en œuvre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(mobilisation des ressources internes/externes)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795"/>
              </a:lnSpc>
              <a:defRPr/>
            </a:pPr>
            <a:endParaRPr lang="fr-FR" sz="28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Suivi et réévaluation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(fréquence, pilotage, réévaluation du refus)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589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3500" u="sng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Modalités de réponse</a:t>
            </a: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Synthèse des points forts et axes d’amélioration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564"/>
              </a:lnSpc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partir des entretiens semi-directifs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4668887" name="TextBox 12"/>
          <p:cNvSpPr txBox="1"/>
          <p:nvPr/>
        </p:nvSpPr>
        <p:spPr bwMode="auto">
          <a:xfrm>
            <a:off x="592465" y="523937"/>
            <a:ext cx="7868069" cy="1600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3 : Méthode de l’accompagné traceur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4044116" name="Freeform 13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15992050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743701464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A1A4513-0696-A7A9-EBC7-9CB94E6663FA}"/>
              </a:ext>
            </a:extLst>
          </p:cNvPr>
          <p:cNvGrpSpPr/>
          <p:nvPr/>
        </p:nvGrpSpPr>
        <p:grpSpPr>
          <a:xfrm rot="837641">
            <a:off x="5678461" y="633530"/>
            <a:ext cx="6307336" cy="616079"/>
            <a:chOff x="7887203" y="453516"/>
            <a:chExt cx="6307336" cy="616079"/>
          </a:xfrm>
        </p:grpSpPr>
        <p:sp>
          <p:nvSpPr>
            <p:cNvPr id="1241033992" name="Freeform 16"/>
            <p:cNvSpPr/>
            <p:nvPr/>
          </p:nvSpPr>
          <p:spPr bwMode="auto">
            <a:xfrm rot="827290">
              <a:off x="9580340" y="453516"/>
              <a:ext cx="2921062" cy="616079"/>
            </a:xfrm>
            <a:custGeom>
              <a:avLst/>
              <a:gdLst/>
              <a:ahLst/>
              <a:cxnLst/>
              <a:rect l="l" t="t" r="r" b="b"/>
              <a:pathLst>
                <a:path w="2921062" h="616079" extrusionOk="0">
                  <a:moveTo>
                    <a:pt x="0" y="0"/>
                  </a:moveTo>
                  <a:lnTo>
                    <a:pt x="2921062" y="0"/>
                  </a:lnTo>
                  <a:lnTo>
                    <a:pt x="2921062" y="616079"/>
                  </a:lnTo>
                  <a:lnTo>
                    <a:pt x="0" y="616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330933999" name="TextBox 17"/>
            <p:cNvSpPr txBox="1"/>
            <p:nvPr/>
          </p:nvSpPr>
          <p:spPr bwMode="auto">
            <a:xfrm rot="847080">
              <a:off x="7887203" y="535151"/>
              <a:ext cx="6307336" cy="431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ts val="0"/>
                </a:spcBef>
                <a:defRPr/>
              </a:pPr>
              <a:r>
                <a:rPr lang="fr-FR" sz="2500" b="1" noProof="0" dirty="0">
                  <a:solidFill>
                    <a:srgbClr val="FEFFFF"/>
                  </a:solidFill>
                  <a:latin typeface="Arialle Bold"/>
                  <a:ea typeface="Arialle Bold"/>
                  <a:cs typeface="Arialle Bold"/>
                </a:rPr>
                <a:t>Facultatif</a:t>
              </a:r>
              <a:endParaRPr lang="fr-FR" noProof="0" dirty="0"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8328B57A-C59D-5CFA-6824-8B8492276B92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3A46661-FCA4-313F-3B28-020620068B4D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69198AE3-3BB2-06D2-B6F0-74C0621F0337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  <p:pic>
        <p:nvPicPr>
          <p:cNvPr id="13" name="Image 12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75E6390-2B2F-97D8-F366-4BE08192B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89" y="477023"/>
            <a:ext cx="2962275" cy="17257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2000" y="9820044"/>
            <a:ext cx="1412530" cy="456111"/>
          </a:xfrm>
          <a:custGeom>
            <a:avLst/>
            <a:gdLst/>
            <a:ahLst/>
            <a:cxnLst/>
            <a:rect l="l" t="t" r="r" b="b"/>
            <a:pathLst>
              <a:path w="2880000" h="929963" extrusionOk="0">
                <a:moveTo>
                  <a:pt x="0" y="0"/>
                </a:moveTo>
                <a:lnTo>
                  <a:pt x="2880000" y="0"/>
                </a:lnTo>
                <a:lnTo>
                  <a:pt x="2880000" y="929963"/>
                </a:lnTo>
                <a:lnTo>
                  <a:pt x="0" y="92996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1770899746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2116837802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16</a:t>
              </a:r>
              <a:endParaRPr lang="fr-FR" noProof="0" dirty="0"/>
            </a:p>
          </p:txBody>
        </p:sp>
      </p:grpSp>
      <p:sp>
        <p:nvSpPr>
          <p:cNvPr id="295819900" name="TextBox 12"/>
          <p:cNvSpPr txBox="1"/>
          <p:nvPr/>
        </p:nvSpPr>
        <p:spPr bwMode="auto">
          <a:xfrm>
            <a:off x="1143000" y="691079"/>
            <a:ext cx="8326636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complète et comment ?</a:t>
            </a:r>
            <a:endParaRPr lang="fr-FR" sz="1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570297" name="Freeform 13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304920647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591817356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695171586" name="Image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95400" y="2586225"/>
            <a:ext cx="15844796" cy="6909654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A861C75E-9167-A45A-869C-7DC664A6DE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25035359-9DB8-568C-E18C-EEE7BC27BB57}"/>
              </a:ext>
            </a:extLst>
          </p:cNvPr>
          <p:cNvGrpSpPr/>
          <p:nvPr/>
        </p:nvGrpSpPr>
        <p:grpSpPr bwMode="auto">
          <a:xfrm>
            <a:off x="162000" y="9835679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D70FED9-B0A0-2FEB-C4A9-7583C309560D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9ABD9A6-396E-3240-B5E7-CC7F6ADDBD92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98737068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39842595" name="TextBox 4"/>
          <p:cNvSpPr txBox="1"/>
          <p:nvPr/>
        </p:nvSpPr>
        <p:spPr bwMode="auto">
          <a:xfrm>
            <a:off x="5193149" y="3212407"/>
            <a:ext cx="9940053" cy="13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Outillage à disposition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02116180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643646166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18</a:t>
              </a:r>
              <a:endParaRPr lang="fr-FR" noProof="0" dirty="0"/>
            </a:p>
          </p:txBody>
        </p:sp>
      </p:grpSp>
      <p:sp>
        <p:nvSpPr>
          <p:cNvPr id="801702542" name="TextBox 11"/>
          <p:cNvSpPr txBox="1"/>
          <p:nvPr/>
        </p:nvSpPr>
        <p:spPr bwMode="auto">
          <a:xfrm>
            <a:off x="1828800" y="564704"/>
            <a:ext cx="7017097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Outils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la conduite de projet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486095" name="Freeform 12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254298994" name="Freeform 13"/>
          <p:cNvSpPr/>
          <p:nvPr/>
        </p:nvSpPr>
        <p:spPr bwMode="auto">
          <a:xfrm>
            <a:off x="1326211" y="2764689"/>
            <a:ext cx="16189689" cy="5969948"/>
          </a:xfrm>
          <a:custGeom>
            <a:avLst/>
            <a:gdLst/>
            <a:ahLst/>
            <a:cxnLst/>
            <a:rect l="l" t="t" r="r" b="b"/>
            <a:pathLst>
              <a:path w="16189689" h="5969948" extrusionOk="0">
                <a:moveTo>
                  <a:pt x="0" y="0"/>
                </a:moveTo>
                <a:lnTo>
                  <a:pt x="16189689" y="0"/>
                </a:lnTo>
                <a:lnTo>
                  <a:pt x="16189689" y="5969948"/>
                </a:lnTo>
                <a:lnTo>
                  <a:pt x="0" y="5969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fr-FR" noProof="0" dirty="0"/>
          </a:p>
        </p:txBody>
      </p:sp>
      <p:sp>
        <p:nvSpPr>
          <p:cNvPr id="957692368" name="Freeform 14"/>
          <p:cNvSpPr/>
          <p:nvPr/>
        </p:nvSpPr>
        <p:spPr bwMode="auto">
          <a:xfrm>
            <a:off x="1308941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037666611" name="TextBox 15"/>
          <p:cNvSpPr txBox="1"/>
          <p:nvPr/>
        </p:nvSpPr>
        <p:spPr bwMode="auto">
          <a:xfrm>
            <a:off x="1308941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86DE2B8-D86F-8CFE-F0B6-7CC21D4745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8DB6585E-A9E2-0015-61FB-BE2568C9A084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4E85A45-9CBC-584D-595C-E000627A14C9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1FED8597-EF1E-8896-C7D4-8948FE6D23EE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21956630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431766721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</a:t>
              </a:r>
              <a:endParaRPr lang="fr-FR" noProof="0" dirty="0"/>
            </a:p>
          </p:txBody>
        </p:sp>
      </p:grpSp>
      <p:sp>
        <p:nvSpPr>
          <p:cNvPr id="2105451512" name="Freeform 11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815461826" name="Freeform 12"/>
          <p:cNvSpPr/>
          <p:nvPr/>
        </p:nvSpPr>
        <p:spPr bwMode="auto">
          <a:xfrm>
            <a:off x="2451424" y="2891477"/>
            <a:ext cx="13576360" cy="6075421"/>
          </a:xfrm>
          <a:custGeom>
            <a:avLst/>
            <a:gdLst/>
            <a:ahLst/>
            <a:cxnLst/>
            <a:rect l="l" t="t" r="r" b="b"/>
            <a:pathLst>
              <a:path w="13576360" h="6075421" extrusionOk="0">
                <a:moveTo>
                  <a:pt x="0" y="0"/>
                </a:moveTo>
                <a:lnTo>
                  <a:pt x="13576361" y="0"/>
                </a:lnTo>
                <a:lnTo>
                  <a:pt x="13576361" y="6075422"/>
                </a:lnTo>
                <a:lnTo>
                  <a:pt x="0" y="6075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884521698" name="TextBox 13"/>
          <p:cNvSpPr txBox="1"/>
          <p:nvPr/>
        </p:nvSpPr>
        <p:spPr bwMode="auto">
          <a:xfrm>
            <a:off x="1574530" y="540912"/>
            <a:ext cx="7017097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Outils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la conduite de projet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0826332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858527844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F701D48-D617-F03B-69E4-F9B6EB264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931BE473-AC8D-DFD7-B217-E222B9FCABC2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B416247-4827-677F-4FA8-AD324CD6B6E5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C92AB0F0-B8B9-EDEC-EC8B-6FF524E222DC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22171891" name="Group 2"/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  <p:grpSp>
        <p:nvGrpSpPr>
          <p:cNvPr id="87105162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110265308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</a:t>
              </a:r>
              <a:endParaRPr lang="fr-FR" noProof="0" dirty="0"/>
            </a:p>
          </p:txBody>
        </p:sp>
      </p:grpSp>
      <p:sp>
        <p:nvSpPr>
          <p:cNvPr id="896693377" name="TextBox 11"/>
          <p:cNvSpPr txBox="1"/>
          <p:nvPr/>
        </p:nvSpPr>
        <p:spPr bwMode="auto">
          <a:xfrm>
            <a:off x="459719" y="2766685"/>
            <a:ext cx="17055264" cy="625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Des travaux </a:t>
            </a:r>
            <a:r>
              <a:rPr lang="fr-FR" sz="3000" noProof="0" dirty="0" err="1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QualiREL</a:t>
            </a: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 santé initiés depuis 2013</a:t>
            </a:r>
            <a:endParaRPr lang="fr-FR" noProof="0" dirty="0"/>
          </a:p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2013-2015 : Groupe de travail EHPAD / Handicap - Déploiement d’un guide et d’outils ressources</a:t>
            </a:r>
            <a:endParaRPr lang="fr-FR" noProof="0" dirty="0"/>
          </a:p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2018-2019 : Groupe de travail SSIAD - Adaptation du guide et déploiement d’outils ressources</a:t>
            </a:r>
            <a:endParaRPr lang="fr-FR" noProof="0" dirty="0"/>
          </a:p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Orientation stratégique du PRS : CPOM </a:t>
            </a:r>
            <a:r>
              <a:rPr lang="fr-FR" sz="3000" noProof="0" dirty="0" err="1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QualiREL</a:t>
            </a: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 Santé 2018-2022 </a:t>
            </a:r>
            <a:endParaRPr lang="fr-FR" noProof="0" dirty="0"/>
          </a:p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2019 et 2022 : Campagnes régionales sur la démarche du projet personnalisé en 2019 et 2022</a:t>
            </a:r>
            <a:endParaRPr lang="fr-FR" noProof="0" dirty="0"/>
          </a:p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Indicateurs Flash ARS (EHPAD / HANDI / SSIAD) 2022 / 2024 : Réalisation d’une démarche d’évaluation de pratiques professionnelles</a:t>
            </a:r>
            <a:endParaRPr lang="fr-FR" noProof="0" dirty="0"/>
          </a:p>
          <a:p>
            <a:pPr marL="647694" lvl="1" indent="-323847" algn="just">
              <a:lnSpc>
                <a:spcPts val="5069"/>
              </a:lnSpc>
              <a:buFont typeface="Arial"/>
              <a:buChar char="•"/>
              <a:defRPr/>
            </a:pPr>
            <a:r>
              <a:rPr lang="fr-FR" sz="30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2025 : Lancement d’une campagne d’évaluation à l'échelle inter-régionale dans le cadre de la FORAP*</a:t>
            </a:r>
            <a:endParaRPr lang="fr-FR" noProof="0" dirty="0"/>
          </a:p>
          <a:p>
            <a:pPr algn="just">
              <a:lnSpc>
                <a:spcPts val="4224"/>
              </a:lnSpc>
              <a:defRPr/>
            </a:pPr>
            <a:r>
              <a:rPr lang="fr-FR" sz="2500" i="1" noProof="0" dirty="0">
                <a:solidFill>
                  <a:srgbClr val="000000"/>
                </a:solidFill>
                <a:latin typeface="Arialle Italics"/>
                <a:ea typeface="Arialle Italics"/>
                <a:cs typeface="Arialle Italics"/>
              </a:rPr>
              <a:t>* FORAP : Fédération des Structures Régionales d'Appui à la Qualité des Soins et la Sécurité des Patients (www.forap.fr)</a:t>
            </a:r>
            <a:endParaRPr lang="fr-FR" noProof="0" dirty="0"/>
          </a:p>
        </p:txBody>
      </p:sp>
      <p:sp>
        <p:nvSpPr>
          <p:cNvPr id="1375398136" name="Freeform 12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717827374" name="Freeform 13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77959421" name="TextBox 14"/>
          <p:cNvSpPr txBox="1"/>
          <p:nvPr/>
        </p:nvSpPr>
        <p:spPr bwMode="auto">
          <a:xfrm>
            <a:off x="1873063" y="697539"/>
            <a:ext cx="7026593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defRPr/>
            </a:pPr>
            <a:r>
              <a:rPr lang="fr-FR" sz="6000" b="1" noProof="0" dirty="0">
                <a:solidFill>
                  <a:srgbClr val="0097B2"/>
                </a:solidFill>
                <a:latin typeface="Arialle Bold"/>
                <a:ea typeface="Arialle Bold"/>
                <a:cs typeface="Arialle Bold"/>
              </a:rPr>
              <a:t>Propos introductifs</a:t>
            </a:r>
            <a:endParaRPr lang="fr-FR" noProof="0" dirty="0"/>
          </a:p>
        </p:txBody>
      </p:sp>
      <p:sp>
        <p:nvSpPr>
          <p:cNvPr id="1693714132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DD40D92-F099-497F-0FAA-DA97B360E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7641189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266469557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20</a:t>
              </a:r>
              <a:endParaRPr lang="fr-FR" noProof="0" dirty="0"/>
            </a:p>
          </p:txBody>
        </p:sp>
      </p:grpSp>
      <p:sp>
        <p:nvSpPr>
          <p:cNvPr id="1977642290" name="Freeform 11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75055662" name="Freeform 12"/>
          <p:cNvSpPr/>
          <p:nvPr/>
        </p:nvSpPr>
        <p:spPr bwMode="auto">
          <a:xfrm>
            <a:off x="1756709" y="2369474"/>
            <a:ext cx="15171750" cy="7119428"/>
          </a:xfrm>
          <a:custGeom>
            <a:avLst/>
            <a:gdLst/>
            <a:ahLst/>
            <a:cxnLst/>
            <a:rect l="l" t="t" r="r" b="b"/>
            <a:pathLst>
              <a:path w="15171750" h="7119428" extrusionOk="0">
                <a:moveTo>
                  <a:pt x="0" y="0"/>
                </a:moveTo>
                <a:lnTo>
                  <a:pt x="15171750" y="0"/>
                </a:lnTo>
                <a:lnTo>
                  <a:pt x="15171750" y="7119428"/>
                </a:lnTo>
                <a:lnTo>
                  <a:pt x="0" y="7119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r="2594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677007697" name="TextBox 13"/>
          <p:cNvSpPr txBox="1"/>
          <p:nvPr/>
        </p:nvSpPr>
        <p:spPr bwMode="auto">
          <a:xfrm>
            <a:off x="1976636" y="426077"/>
            <a:ext cx="7017097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Outils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la conduite de projet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156099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283003683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2FD001B4-F358-963F-B560-B9A10AF43C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2A098CF8-378E-F185-E9EF-91154CD44CF2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2CDE9C2-DB60-072E-9774-7DEACBF00F07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15B977A6-8D41-65AF-0EF7-D2636C32A0EE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94777507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969387134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21</a:t>
              </a:r>
              <a:endParaRPr lang="fr-FR" noProof="0" dirty="0"/>
            </a:p>
          </p:txBody>
        </p:sp>
      </p:grpSp>
      <p:sp>
        <p:nvSpPr>
          <p:cNvPr id="1949636560" name="Freeform 11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68254889" name="Freeform 12"/>
          <p:cNvSpPr/>
          <p:nvPr/>
        </p:nvSpPr>
        <p:spPr bwMode="auto">
          <a:xfrm>
            <a:off x="2097847" y="2508090"/>
            <a:ext cx="14596683" cy="6842195"/>
          </a:xfrm>
          <a:custGeom>
            <a:avLst/>
            <a:gdLst/>
            <a:ahLst/>
            <a:cxnLst/>
            <a:rect l="l" t="t" r="r" b="b"/>
            <a:pathLst>
              <a:path w="14596683" h="6842195" extrusionOk="0">
                <a:moveTo>
                  <a:pt x="0" y="0"/>
                </a:moveTo>
                <a:lnTo>
                  <a:pt x="14596683" y="0"/>
                </a:lnTo>
                <a:lnTo>
                  <a:pt x="14596683" y="6842196"/>
                </a:lnTo>
                <a:lnTo>
                  <a:pt x="0" y="6842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502006129" name="TextBox 13"/>
          <p:cNvSpPr txBox="1"/>
          <p:nvPr/>
        </p:nvSpPr>
        <p:spPr bwMode="auto">
          <a:xfrm>
            <a:off x="2341637" y="426077"/>
            <a:ext cx="628709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Outils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la communication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37018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948742474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30CFD72-EF98-47EF-DEBC-B510A321A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01FA9F2B-FE80-C701-6B0E-18783FBBA3F5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563D624-2A87-1C53-1606-09979CBD93B8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BD92FE0E-90AC-1A09-0A52-36CE2026505A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51406103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549577927" name="TextBox 4"/>
          <p:cNvSpPr txBox="1"/>
          <p:nvPr/>
        </p:nvSpPr>
        <p:spPr bwMode="auto">
          <a:xfrm>
            <a:off x="4778501" y="3101794"/>
            <a:ext cx="12105918" cy="282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fr-FR" sz="8000" noProof="0" dirty="0" err="1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Forap</a:t>
            </a: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saisie et résultats en ligne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28837361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758214299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23</a:t>
              </a:r>
              <a:endParaRPr lang="fr-FR" noProof="0" dirty="0"/>
            </a:p>
          </p:txBody>
        </p:sp>
      </p:grpSp>
      <p:sp>
        <p:nvSpPr>
          <p:cNvPr id="659918747" name="TextBox 15"/>
          <p:cNvSpPr txBox="1"/>
          <p:nvPr/>
        </p:nvSpPr>
        <p:spPr bwMode="auto">
          <a:xfrm>
            <a:off x="3494423" y="707064"/>
            <a:ext cx="5152668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Accès à </a:t>
            </a:r>
            <a:r>
              <a:rPr lang="fr-FR" sz="4400" b="1" noProof="0" dirty="0" err="1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eFORAP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550373" name="TextBox 16"/>
          <p:cNvSpPr txBox="1"/>
          <p:nvPr/>
        </p:nvSpPr>
        <p:spPr bwMode="auto">
          <a:xfrm>
            <a:off x="2371606" y="8903335"/>
            <a:ext cx="13544788" cy="59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9"/>
              </a:lnSpc>
              <a:defRPr/>
            </a:pPr>
            <a:r>
              <a:rPr lang="fr-FR" sz="3550" b="1" noProof="0" dirty="0">
                <a:solidFill>
                  <a:srgbClr val="FFFFFF"/>
                </a:solidFill>
                <a:latin typeface="DM Sans Bold"/>
                <a:ea typeface="DM Sans Bold"/>
                <a:cs typeface="DM Sans Bold"/>
              </a:rPr>
              <a:t>https://www.qualirelsante.com/ressource/plateforme-eforap/</a:t>
            </a:r>
            <a:endParaRPr lang="fr-FR" noProof="0" dirty="0"/>
          </a:p>
        </p:txBody>
      </p:sp>
      <p:sp>
        <p:nvSpPr>
          <p:cNvPr id="641511712" name="Freeform 17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688607951" name="Freeform 18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012719512" name="TextBox 19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66598171-83C7-59F1-0AB6-28E4987EB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BE359FA7-A12A-DF63-5BEB-FC8AE26CCB07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9DB1C68-0918-F2C3-B742-B1907920B70C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0519C4DF-99CD-71C6-6448-51A89BCBA640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FB06F2-438A-6810-6BAB-E4CD9739805E}"/>
              </a:ext>
            </a:extLst>
          </p:cNvPr>
          <p:cNvSpPr txBox="1"/>
          <p:nvPr/>
        </p:nvSpPr>
        <p:spPr bwMode="auto">
          <a:xfrm>
            <a:off x="1528810" y="4312732"/>
            <a:ext cx="12491990" cy="1580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9"/>
              </a:lnSpc>
              <a:defRPr/>
            </a:pPr>
            <a:endParaRPr lang="fr-FR" sz="3500" b="1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lnSpc>
                <a:spcPts val="5564"/>
              </a:lnSpc>
              <a:buAutoNum type="arabicPeriod"/>
              <a:defRPr/>
            </a:pPr>
            <a:r>
              <a:rPr lang="fr-FR" sz="35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lien de connexion + identifiant envoyés par mail </a:t>
            </a:r>
          </a:p>
          <a:p>
            <a:pPr marL="342900" indent="-342900" algn="l">
              <a:lnSpc>
                <a:spcPts val="5564"/>
              </a:lnSpc>
              <a:buAutoNum type="arabicPeriod"/>
              <a:defRPr/>
            </a:pPr>
            <a:r>
              <a:rPr lang="fr-FR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Tuto disponible sur notre </a:t>
            </a:r>
            <a:r>
              <a:rPr lang="fr-FR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chaine YouTube </a:t>
            </a:r>
            <a:endParaRPr lang="fr-FR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68823143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539321343" name="TextBox 4"/>
          <p:cNvSpPr txBox="1"/>
          <p:nvPr/>
        </p:nvSpPr>
        <p:spPr bwMode="auto">
          <a:xfrm>
            <a:off x="4638793" y="3212407"/>
            <a:ext cx="12199144" cy="13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Calendrier de la campagne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6742681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879452341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25</a:t>
              </a:r>
              <a:endParaRPr lang="fr-FR" noProof="0" dirty="0"/>
            </a:p>
          </p:txBody>
        </p:sp>
      </p:grpSp>
      <p:sp>
        <p:nvSpPr>
          <p:cNvPr id="1215081637" name="Freeform 11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463842319" name="TextBox 14"/>
          <p:cNvSpPr txBox="1"/>
          <p:nvPr/>
        </p:nvSpPr>
        <p:spPr bwMode="auto">
          <a:xfrm>
            <a:off x="1861002" y="826127"/>
            <a:ext cx="7273528" cy="75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5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Calendrier de la campagne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0737815" name="Freeform 15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66364061" name="TextBox 16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99A53A1A-50D2-1BB4-CBF5-1E6D1FFC0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0602076F-7287-8B67-19A5-1E9E76139341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B1806A4-192D-3729-6829-1B5F30948D3C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BF89058E-2D25-6189-386B-E7A8A0537C68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  <p:pic>
        <p:nvPicPr>
          <p:cNvPr id="13" name="Image 12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614AD0B9-BE3B-F619-584D-9589041FD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9629" r="10834" b="5068"/>
          <a:stretch>
            <a:fillRect/>
          </a:stretch>
        </p:blipFill>
        <p:spPr>
          <a:xfrm>
            <a:off x="2906454" y="2600886"/>
            <a:ext cx="12475091" cy="67818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30188051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2028896267" name="TextBox 4"/>
          <p:cNvSpPr txBox="1"/>
          <p:nvPr/>
        </p:nvSpPr>
        <p:spPr bwMode="auto">
          <a:xfrm>
            <a:off x="4995982" y="3212407"/>
            <a:ext cx="10334387" cy="13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 régionales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43634232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Campagne inter-régionale d’évaluation de la démarche du projet d’accompagnement personnalisé</a:t>
              </a:r>
              <a:endParaRPr lang="fr-FR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4718010" name="Group 8"/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27</a:t>
              </a:r>
              <a:endParaRPr lang="fr-FR" noProof="0" dirty="0"/>
            </a:p>
          </p:txBody>
        </p:sp>
      </p:grpSp>
      <p:sp>
        <p:nvSpPr>
          <p:cNvPr id="1916776724" name="Freeform 11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768116143" name="Freeform 12"/>
          <p:cNvSpPr/>
          <p:nvPr/>
        </p:nvSpPr>
        <p:spPr bwMode="auto">
          <a:xfrm>
            <a:off x="715780" y="2785922"/>
            <a:ext cx="8278598" cy="5908849"/>
          </a:xfrm>
          <a:custGeom>
            <a:avLst/>
            <a:gdLst/>
            <a:ahLst/>
            <a:cxnLst/>
            <a:rect l="l" t="t" r="r" b="b"/>
            <a:pathLst>
              <a:path w="8278598" h="5908849" extrusionOk="0">
                <a:moveTo>
                  <a:pt x="0" y="0"/>
                </a:moveTo>
                <a:lnTo>
                  <a:pt x="8278598" y="0"/>
                </a:lnTo>
                <a:lnTo>
                  <a:pt x="8278598" y="5908849"/>
                </a:lnTo>
                <a:lnTo>
                  <a:pt x="0" y="5908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84677316" name="Freeform 13"/>
          <p:cNvSpPr/>
          <p:nvPr/>
        </p:nvSpPr>
        <p:spPr bwMode="auto">
          <a:xfrm>
            <a:off x="8832482" y="2768711"/>
            <a:ext cx="8187995" cy="5926061"/>
          </a:xfrm>
          <a:custGeom>
            <a:avLst/>
            <a:gdLst/>
            <a:ahLst/>
            <a:cxnLst/>
            <a:rect l="l" t="t" r="r" b="b"/>
            <a:pathLst>
              <a:path w="8187995" h="5926061" extrusionOk="0">
                <a:moveTo>
                  <a:pt x="0" y="0"/>
                </a:moveTo>
                <a:lnTo>
                  <a:pt x="8187995" y="0"/>
                </a:lnTo>
                <a:lnTo>
                  <a:pt x="8187995" y="5926061"/>
                </a:lnTo>
                <a:lnTo>
                  <a:pt x="0" y="59260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81884323" name="TextBox 14"/>
          <p:cNvSpPr txBox="1"/>
          <p:nvPr/>
        </p:nvSpPr>
        <p:spPr bwMode="auto">
          <a:xfrm>
            <a:off x="1591697" y="826127"/>
            <a:ext cx="7812137" cy="75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versions du guide CAP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5505307" name="Freeform 15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412909577" name="TextBox 16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26284B0A-B891-3458-A86C-5CDAD4B0D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42576C6-3D42-D86E-FF95-6B7C9F20AF3B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CD6496A-EFDB-7742-612B-5C84FED4E1CD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B8DA96F7-5C1F-7A01-721B-F0FC82D9351F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44084591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467613662" name="TextBox 4"/>
          <p:cNvSpPr txBox="1"/>
          <p:nvPr/>
        </p:nvSpPr>
        <p:spPr bwMode="auto">
          <a:xfrm>
            <a:off x="5165110" y="3212407"/>
            <a:ext cx="9996131" cy="13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/ Réponses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105AD63-90E6-A044-1373-0533A589B98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95855203" name="Group 5">
            <a:extLst>
              <a:ext uri="{FF2B5EF4-FFF2-40B4-BE49-F238E27FC236}">
                <a16:creationId xmlns:a16="http://schemas.microsoft.com/office/drawing/2014/main" id="{8804AB36-1D37-6FCB-9B8D-18526611334F}"/>
              </a:ext>
            </a:extLst>
          </p:cNvPr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491A0A-CDD2-DC0A-32DD-4578C2F4BA0B}"/>
                </a:ext>
              </a:extLst>
            </p:cNvPr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52F66B9-DD97-9593-797E-55E211914DBC}"/>
                </a:ext>
              </a:extLst>
            </p:cNvPr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59090660" name="Group 8">
            <a:extLst>
              <a:ext uri="{FF2B5EF4-FFF2-40B4-BE49-F238E27FC236}">
                <a16:creationId xmlns:a16="http://schemas.microsoft.com/office/drawing/2014/main" id="{5AB68303-A5C6-A5A6-CAE7-E7DE41A4C150}"/>
              </a:ext>
            </a:extLst>
          </p:cNvPr>
          <p:cNvGrpSpPr/>
          <p:nvPr/>
        </p:nvGrpSpPr>
        <p:grpSpPr bwMode="auto">
          <a:xfrm>
            <a:off x="16694529" y="9718466"/>
            <a:ext cx="1320913" cy="469072"/>
            <a:chOff x="0" y="0"/>
            <a:chExt cx="1334560" cy="4739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33FA7A1-34C9-4AE3-C7B0-951E8173CD73}"/>
                </a:ext>
              </a:extLst>
            </p:cNvPr>
            <p:cNvSpPr/>
            <p:nvPr/>
          </p:nvSpPr>
          <p:spPr bwMode="auto">
            <a:xfrm>
              <a:off x="0" y="0"/>
              <a:ext cx="1334560" cy="473918"/>
            </a:xfrm>
            <a:custGeom>
              <a:avLst/>
              <a:gdLst/>
              <a:ahLst/>
              <a:cxnLst/>
              <a:rect l="l" t="t" r="r" b="b"/>
              <a:pathLst>
                <a:path w="1334560" h="473918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473918"/>
                  </a:lnTo>
                  <a:lnTo>
                    <a:pt x="0" y="473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35ECE92-889E-EF09-7255-6B40097CCA9A}"/>
                </a:ext>
              </a:extLst>
            </p:cNvPr>
            <p:cNvSpPr txBox="1"/>
            <p:nvPr/>
          </p:nvSpPr>
          <p:spPr bwMode="auto">
            <a:xfrm>
              <a:off x="0" y="-38100"/>
              <a:ext cx="1334560" cy="512018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28</a:t>
              </a:r>
              <a:endParaRPr lang="fr-FR" noProof="0" dirty="0"/>
            </a:p>
          </p:txBody>
        </p:sp>
      </p:grpSp>
      <p:sp>
        <p:nvSpPr>
          <p:cNvPr id="1178597065" name="Freeform 11">
            <a:extLst>
              <a:ext uri="{FF2B5EF4-FFF2-40B4-BE49-F238E27FC236}">
                <a16:creationId xmlns:a16="http://schemas.microsoft.com/office/drawing/2014/main" id="{AD17162A-BD3F-7AF2-8152-D35D3CD7E7EC}"/>
              </a:ext>
            </a:extLst>
          </p:cNvPr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056041769" name="TextBox 13">
            <a:extLst>
              <a:ext uri="{FF2B5EF4-FFF2-40B4-BE49-F238E27FC236}">
                <a16:creationId xmlns:a16="http://schemas.microsoft.com/office/drawing/2014/main" id="{3B171904-7933-C835-51E6-AF94F7359777}"/>
              </a:ext>
            </a:extLst>
          </p:cNvPr>
          <p:cNvSpPr txBox="1"/>
          <p:nvPr/>
        </p:nvSpPr>
        <p:spPr bwMode="auto">
          <a:xfrm>
            <a:off x="1574530" y="938924"/>
            <a:ext cx="6132016" cy="75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defRPr/>
            </a:pPr>
            <a:r>
              <a:rPr lang="fr-FR" sz="4400" b="1" noProof="0" dirty="0">
                <a:solidFill>
                  <a:srgbClr val="AC35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</a:t>
            </a:r>
            <a:endParaRPr lang="fr-FR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697806" name="Freeform 14">
            <a:extLst>
              <a:ext uri="{FF2B5EF4-FFF2-40B4-BE49-F238E27FC236}">
                <a16:creationId xmlns:a16="http://schemas.microsoft.com/office/drawing/2014/main" id="{93623349-9C73-1777-578E-732569B41095}"/>
              </a:ext>
            </a:extLst>
          </p:cNvPr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86944006" name="TextBox 15">
            <a:extLst>
              <a:ext uri="{FF2B5EF4-FFF2-40B4-BE49-F238E27FC236}">
                <a16:creationId xmlns:a16="http://schemas.microsoft.com/office/drawing/2014/main" id="{B380087F-AC21-9D0B-07F9-4F86476A0CA3}"/>
              </a:ext>
            </a:extLst>
          </p:cNvPr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F8F0F073-F99A-4F6D-CE03-FF07A97260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0CB810-DEB9-2541-4420-5D8EBA3F0B85}"/>
              </a:ext>
            </a:extLst>
          </p:cNvPr>
          <p:cNvSpPr txBox="1"/>
          <p:nvPr/>
        </p:nvSpPr>
        <p:spPr>
          <a:xfrm>
            <a:off x="6362700" y="4942132"/>
            <a:ext cx="5562600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pc="259" dirty="0">
                <a:solidFill>
                  <a:srgbClr val="000000"/>
                </a:solidFill>
                <a:latin typeface="+mj-lt"/>
              </a:rPr>
              <a:t>Mélanie CHATRI</a:t>
            </a:r>
            <a:endParaRPr lang="en-US" sz="3200" b="1" spc="259" dirty="0">
              <a:solidFill>
                <a:srgbClr val="000000"/>
              </a:solidFill>
              <a:latin typeface="+mj-lt"/>
              <a:hlinkClick r:id="rId6"/>
            </a:endParaRPr>
          </a:p>
          <a:p>
            <a:pPr>
              <a:lnSpc>
                <a:spcPct val="150000"/>
              </a:lnSpc>
            </a:pPr>
            <a:r>
              <a:rPr lang="fr-FR" sz="3200" b="1" dirty="0">
                <a:latin typeface="+mj-lt"/>
              </a:rPr>
              <a:t>03 28 55 90 82 </a:t>
            </a:r>
            <a:endParaRPr lang="en-US" sz="3200" b="1" spc="259" dirty="0">
              <a:solidFill>
                <a:srgbClr val="000000"/>
              </a:solidFill>
              <a:latin typeface="+mj-lt"/>
              <a:hlinkClick r:id="rId6"/>
            </a:endParaRPr>
          </a:p>
          <a:p>
            <a:pPr>
              <a:lnSpc>
                <a:spcPct val="150000"/>
              </a:lnSpc>
            </a:pPr>
            <a:r>
              <a:rPr lang="en-US" sz="3200" b="1" spc="259" dirty="0">
                <a:solidFill>
                  <a:srgbClr val="000000"/>
                </a:solidFill>
                <a:latin typeface="+mj-lt"/>
                <a:hlinkClick r:id="rId6"/>
              </a:rPr>
              <a:t>mchatri@rsqr-hdf.com</a:t>
            </a:r>
            <a:endParaRPr lang="en-US" sz="1800" spc="259" dirty="0">
              <a:solidFill>
                <a:srgbClr val="000000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48618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4182297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812662804" name="Group 8"/>
          <p:cNvGrpSpPr/>
          <p:nvPr/>
        </p:nvGrpSpPr>
        <p:grpSpPr bwMode="auto">
          <a:xfrm>
            <a:off x="17005641" y="9820044"/>
            <a:ext cx="1028852" cy="444056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3</a:t>
              </a:r>
              <a:endParaRPr lang="fr-FR" noProof="0" dirty="0"/>
            </a:p>
          </p:txBody>
        </p:sp>
      </p:grpSp>
      <p:sp>
        <p:nvSpPr>
          <p:cNvPr id="860832976" name="TextBox 11"/>
          <p:cNvSpPr txBox="1"/>
          <p:nvPr/>
        </p:nvSpPr>
        <p:spPr bwMode="auto">
          <a:xfrm>
            <a:off x="1290670" y="2221497"/>
            <a:ext cx="10086616" cy="779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Contexte</a:t>
            </a:r>
            <a:endParaRPr lang="fr-FR" noProof="0" dirty="0"/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Principes de l’évaluation</a:t>
            </a:r>
            <a:endParaRPr lang="fr-FR" noProof="0" dirty="0"/>
          </a:p>
          <a:p>
            <a:pPr marL="755641" lvl="1" indent="-377820" algn="just">
              <a:lnSpc>
                <a:spcPts val="4899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Contenu de l’évaluation :</a:t>
            </a:r>
            <a:endParaRPr lang="fr-FR" noProof="0" dirty="0"/>
          </a:p>
          <a:p>
            <a:pPr marL="1511282" lvl="2" indent="-503761" algn="just">
              <a:lnSpc>
                <a:spcPts val="4899"/>
              </a:lnSpc>
              <a:buFont typeface="Arial"/>
              <a:buChar char="⚬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Le diagnostic organisationnel</a:t>
            </a:r>
            <a:endParaRPr lang="fr-FR" noProof="0" dirty="0"/>
          </a:p>
          <a:p>
            <a:pPr marL="1511282" lvl="2" indent="-503761" algn="just">
              <a:lnSpc>
                <a:spcPts val="4899"/>
              </a:lnSpc>
              <a:buFont typeface="Arial"/>
              <a:buChar char="⚬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L’audit sur dossier</a:t>
            </a:r>
            <a:endParaRPr lang="fr-FR" noProof="0" dirty="0"/>
          </a:p>
          <a:p>
            <a:pPr marL="1511282" lvl="2" indent="-503761" algn="just">
              <a:lnSpc>
                <a:spcPts val="5914"/>
              </a:lnSpc>
              <a:buFont typeface="Arial"/>
              <a:buChar char="⚬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La méthode de l’accompagné traceur</a:t>
            </a:r>
            <a:endParaRPr lang="fr-FR" noProof="0" dirty="0"/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Outillage à votre disposition</a:t>
            </a:r>
            <a:endParaRPr lang="fr-FR" noProof="0" dirty="0"/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E-</a:t>
            </a:r>
            <a:r>
              <a:rPr lang="fr-FR" sz="3500" noProof="0" dirty="0" err="1">
                <a:solidFill>
                  <a:srgbClr val="000000"/>
                </a:solidFill>
                <a:ea typeface="Arialle"/>
                <a:cs typeface="Arialle"/>
              </a:rPr>
              <a:t>forap</a:t>
            </a: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 : saisie et résultats en ligne</a:t>
            </a:r>
            <a:endParaRPr lang="fr-FR" noProof="0" dirty="0"/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Calendrier de la campagne</a:t>
            </a:r>
            <a:endParaRPr lang="fr-FR" noProof="0" dirty="0"/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ea typeface="Arialle"/>
                <a:cs typeface="Arialle"/>
              </a:rPr>
              <a:t>Pour aller plus loin : Questions / réponses</a:t>
            </a:r>
            <a:endParaRPr lang="fr-FR" noProof="0" dirty="0"/>
          </a:p>
          <a:p>
            <a:pPr algn="just">
              <a:lnSpc>
                <a:spcPts val="5069"/>
              </a:lnSpc>
              <a:defRPr/>
            </a:pPr>
            <a:endParaRPr lang="fr-FR" sz="3500" noProof="0" dirty="0">
              <a:solidFill>
                <a:srgbClr val="000000"/>
              </a:solidFill>
              <a:ea typeface="Arialle"/>
              <a:cs typeface="Arialle"/>
            </a:endParaRPr>
          </a:p>
        </p:txBody>
      </p:sp>
      <p:sp>
        <p:nvSpPr>
          <p:cNvPr id="1318071048" name="TextBox 12"/>
          <p:cNvSpPr txBox="1"/>
          <p:nvPr/>
        </p:nvSpPr>
        <p:spPr bwMode="auto">
          <a:xfrm>
            <a:off x="1031310" y="677364"/>
            <a:ext cx="7915006" cy="1005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defRPr/>
            </a:pPr>
            <a:r>
              <a:rPr lang="fr-FR" sz="6000" b="1" noProof="0" dirty="0">
                <a:solidFill>
                  <a:srgbClr val="0097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fr-FR" sz="6000" b="1" noProof="0" dirty="0">
                <a:solidFill>
                  <a:srgbClr val="0097B2"/>
                </a:solidFill>
                <a:latin typeface="Arialle Bold"/>
                <a:ea typeface="Arialle Bold"/>
                <a:cs typeface="Arialle Bold"/>
              </a:rPr>
              <a:t> programme</a:t>
            </a:r>
          </a:p>
        </p:txBody>
      </p:sp>
      <p:sp>
        <p:nvSpPr>
          <p:cNvPr id="247376043" name="Freeform 13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82887185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7464675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C8A587E-1F93-6855-96ED-158AAF4D0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6925752E-2433-FF3F-6162-DDE70291DA99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A12524B-79CA-7C82-F184-D0CF4EA54368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9ABB9E5-FBBC-9A71-8D05-186567109BE8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64600882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2122266812" name="TextBox 4"/>
          <p:cNvSpPr txBox="1"/>
          <p:nvPr/>
        </p:nvSpPr>
        <p:spPr bwMode="auto">
          <a:xfrm>
            <a:off x="4705532" y="3212407"/>
            <a:ext cx="4895668" cy="1348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9380876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077622986" name="Group 8"/>
          <p:cNvGrpSpPr/>
          <p:nvPr/>
        </p:nvGrpSpPr>
        <p:grpSpPr bwMode="auto">
          <a:xfrm>
            <a:off x="1703357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5</a:t>
              </a:r>
              <a:endParaRPr lang="fr-FR" noProof="0" dirty="0"/>
            </a:p>
          </p:txBody>
        </p:sp>
      </p:grpSp>
      <p:sp>
        <p:nvSpPr>
          <p:cNvPr id="1419918528" name="TextBox 11"/>
          <p:cNvSpPr txBox="1"/>
          <p:nvPr/>
        </p:nvSpPr>
        <p:spPr bwMode="auto">
          <a:xfrm>
            <a:off x="883505" y="789633"/>
            <a:ext cx="9218009" cy="837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0097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textes en faveur du PAP</a:t>
            </a:r>
            <a:endParaRPr lang="fr-FR" sz="1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4364734" name="Group 12"/>
          <p:cNvGrpSpPr/>
          <p:nvPr/>
        </p:nvGrpSpPr>
        <p:grpSpPr bwMode="auto">
          <a:xfrm>
            <a:off x="5025390" y="2714625"/>
            <a:ext cx="5343525" cy="493395"/>
            <a:chOff x="0" y="0"/>
            <a:chExt cx="7124700" cy="657860"/>
          </a:xfrm>
        </p:grpSpPr>
        <p:sp>
          <p:nvSpPr>
            <p:cNvPr id="13" name="Freeform 13"/>
            <p:cNvSpPr/>
            <p:nvPr/>
          </p:nvSpPr>
          <p:spPr bwMode="auto">
            <a:xfrm>
              <a:off x="24733" y="37165"/>
              <a:ext cx="7116953" cy="617075"/>
            </a:xfrm>
            <a:custGeom>
              <a:avLst/>
              <a:gdLst/>
              <a:ahLst/>
              <a:cxnLst/>
              <a:rect l="l" t="t" r="r" b="b"/>
              <a:pathLst>
                <a:path w="7116953" h="617075" extrusionOk="0">
                  <a:moveTo>
                    <a:pt x="26067" y="108885"/>
                  </a:moveTo>
                  <a:cubicBezTo>
                    <a:pt x="1350677" y="14905"/>
                    <a:pt x="1354487" y="16175"/>
                    <a:pt x="1484027" y="14905"/>
                  </a:cubicBezTo>
                  <a:cubicBezTo>
                    <a:pt x="1970437" y="11095"/>
                    <a:pt x="4483767" y="-7955"/>
                    <a:pt x="4967637" y="13635"/>
                  </a:cubicBezTo>
                  <a:cubicBezTo>
                    <a:pt x="5094637" y="19985"/>
                    <a:pt x="5113687" y="31415"/>
                    <a:pt x="5207667" y="36495"/>
                  </a:cubicBezTo>
                  <a:cubicBezTo>
                    <a:pt x="5343557" y="42845"/>
                    <a:pt x="5568347" y="31415"/>
                    <a:pt x="5705507" y="37765"/>
                  </a:cubicBezTo>
                  <a:cubicBezTo>
                    <a:pt x="5804567" y="42845"/>
                    <a:pt x="5845207" y="55545"/>
                    <a:pt x="5959507" y="60625"/>
                  </a:cubicBezTo>
                  <a:cubicBezTo>
                    <a:pt x="6195727" y="70785"/>
                    <a:pt x="6905657" y="-81615"/>
                    <a:pt x="7047897" y="61895"/>
                  </a:cubicBezTo>
                  <a:cubicBezTo>
                    <a:pt x="7140607" y="153335"/>
                    <a:pt x="7139337" y="427655"/>
                    <a:pt x="7047897" y="519095"/>
                  </a:cubicBezTo>
                  <a:cubicBezTo>
                    <a:pt x="6909467" y="656255"/>
                    <a:pt x="6240177" y="529255"/>
                    <a:pt x="6011577" y="517825"/>
                  </a:cubicBezTo>
                  <a:cubicBezTo>
                    <a:pt x="5898547" y="512745"/>
                    <a:pt x="5856637" y="500045"/>
                    <a:pt x="5757577" y="494965"/>
                  </a:cubicBezTo>
                  <a:cubicBezTo>
                    <a:pt x="5620417" y="488615"/>
                    <a:pt x="5401977" y="500045"/>
                    <a:pt x="5267357" y="493695"/>
                  </a:cubicBezTo>
                  <a:cubicBezTo>
                    <a:pt x="5172107" y="489885"/>
                    <a:pt x="5151787" y="477185"/>
                    <a:pt x="5023517" y="470835"/>
                  </a:cubicBezTo>
                  <a:cubicBezTo>
                    <a:pt x="4542187" y="449245"/>
                    <a:pt x="2134267" y="468295"/>
                    <a:pt x="1591977" y="472105"/>
                  </a:cubicBezTo>
                  <a:cubicBezTo>
                    <a:pt x="1423067" y="473375"/>
                    <a:pt x="1405287" y="469565"/>
                    <a:pt x="1260507" y="475915"/>
                  </a:cubicBezTo>
                  <a:cubicBezTo>
                    <a:pt x="983647" y="488615"/>
                    <a:pt x="215297" y="712135"/>
                    <a:pt x="52737" y="569895"/>
                  </a:cubicBezTo>
                  <a:cubicBezTo>
                    <a:pt x="-47593" y="482265"/>
                    <a:pt x="26067" y="108885"/>
                    <a:pt x="26067" y="108885"/>
                  </a:cubicBezTo>
                </a:path>
              </a:pathLst>
            </a:custGeom>
            <a:solidFill>
              <a:srgbClr val="0097B2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355138530" name="Group 14"/>
          <p:cNvGrpSpPr/>
          <p:nvPr/>
        </p:nvGrpSpPr>
        <p:grpSpPr bwMode="auto">
          <a:xfrm>
            <a:off x="7158990" y="4007167"/>
            <a:ext cx="4005262" cy="455295"/>
            <a:chOff x="0" y="0"/>
            <a:chExt cx="5340350" cy="607060"/>
          </a:xfrm>
        </p:grpSpPr>
        <p:sp>
          <p:nvSpPr>
            <p:cNvPr id="15" name="Freeform 15"/>
            <p:cNvSpPr/>
            <p:nvPr/>
          </p:nvSpPr>
          <p:spPr bwMode="auto">
            <a:xfrm>
              <a:off x="6773" y="28502"/>
              <a:ext cx="5340879" cy="591094"/>
            </a:xfrm>
            <a:custGeom>
              <a:avLst/>
              <a:gdLst/>
              <a:ahLst/>
              <a:cxnLst/>
              <a:rect l="l" t="t" r="r" b="b"/>
              <a:pathLst>
                <a:path w="5340879" h="591094" extrusionOk="0">
                  <a:moveTo>
                    <a:pt x="44027" y="45158"/>
                  </a:moveTo>
                  <a:cubicBezTo>
                    <a:pt x="1749637" y="40078"/>
                    <a:pt x="1795357" y="28648"/>
                    <a:pt x="1880447" y="23568"/>
                  </a:cubicBezTo>
                  <a:cubicBezTo>
                    <a:pt x="1966807" y="19758"/>
                    <a:pt x="2015067" y="22298"/>
                    <a:pt x="2147147" y="22298"/>
                  </a:cubicBezTo>
                  <a:cubicBezTo>
                    <a:pt x="2515447" y="21028"/>
                    <a:pt x="3875617" y="-27232"/>
                    <a:pt x="4250267" y="22298"/>
                  </a:cubicBezTo>
                  <a:cubicBezTo>
                    <a:pt x="4389967" y="40078"/>
                    <a:pt x="4439497" y="90878"/>
                    <a:pt x="4533477" y="98498"/>
                  </a:cubicBezTo>
                  <a:cubicBezTo>
                    <a:pt x="4622377" y="104848"/>
                    <a:pt x="4696037" y="74368"/>
                    <a:pt x="4797637" y="68018"/>
                  </a:cubicBezTo>
                  <a:cubicBezTo>
                    <a:pt x="4934797" y="60398"/>
                    <a:pt x="5202767" y="-10722"/>
                    <a:pt x="5282777" y="69288"/>
                  </a:cubicBezTo>
                  <a:cubicBezTo>
                    <a:pt x="5360247" y="146758"/>
                    <a:pt x="5360247" y="449018"/>
                    <a:pt x="5282777" y="526488"/>
                  </a:cubicBezTo>
                  <a:cubicBezTo>
                    <a:pt x="5202767" y="607768"/>
                    <a:pt x="4956387" y="532838"/>
                    <a:pt x="4788747" y="525218"/>
                  </a:cubicBezTo>
                  <a:cubicBezTo>
                    <a:pt x="4612217" y="517598"/>
                    <a:pt x="4494107" y="489658"/>
                    <a:pt x="4250267" y="479498"/>
                  </a:cubicBezTo>
                  <a:cubicBezTo>
                    <a:pt x="3738457" y="457908"/>
                    <a:pt x="2244937" y="462988"/>
                    <a:pt x="1865207" y="480768"/>
                  </a:cubicBezTo>
                  <a:cubicBezTo>
                    <a:pt x="1745827" y="487118"/>
                    <a:pt x="1743287" y="497278"/>
                    <a:pt x="1630257" y="502358"/>
                  </a:cubicBezTo>
                  <a:cubicBezTo>
                    <a:pt x="1335617" y="516328"/>
                    <a:pt x="229447" y="691588"/>
                    <a:pt x="44027" y="507438"/>
                  </a:cubicBezTo>
                  <a:cubicBezTo>
                    <a:pt x="-55033" y="408378"/>
                    <a:pt x="44027" y="45158"/>
                    <a:pt x="44027" y="45158"/>
                  </a:cubicBezTo>
                </a:path>
              </a:pathLst>
            </a:custGeom>
            <a:solidFill>
              <a:srgbClr val="0097B2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2142785240" name="Group 16"/>
          <p:cNvGrpSpPr/>
          <p:nvPr/>
        </p:nvGrpSpPr>
        <p:grpSpPr bwMode="auto">
          <a:xfrm>
            <a:off x="4044315" y="4499610"/>
            <a:ext cx="9934575" cy="581025"/>
            <a:chOff x="0" y="0"/>
            <a:chExt cx="13246099" cy="774700"/>
          </a:xfrm>
        </p:grpSpPr>
        <p:sp>
          <p:nvSpPr>
            <p:cNvPr id="17" name="Freeform 17"/>
            <p:cNvSpPr/>
            <p:nvPr/>
          </p:nvSpPr>
          <p:spPr bwMode="auto">
            <a:xfrm>
              <a:off x="9596" y="50296"/>
              <a:ext cx="13246211" cy="689053"/>
            </a:xfrm>
            <a:custGeom>
              <a:avLst/>
              <a:gdLst/>
              <a:ahLst/>
              <a:cxnLst/>
              <a:rect l="l" t="t" r="r" b="b"/>
              <a:pathLst>
                <a:path w="13246211" h="689053" extrusionOk="0">
                  <a:moveTo>
                    <a:pt x="41204" y="98294"/>
                  </a:moveTo>
                  <a:cubicBezTo>
                    <a:pt x="1304854" y="107184"/>
                    <a:pt x="1494084" y="138934"/>
                    <a:pt x="1643944" y="145284"/>
                  </a:cubicBezTo>
                  <a:cubicBezTo>
                    <a:pt x="1745544" y="149094"/>
                    <a:pt x="1798884" y="140204"/>
                    <a:pt x="1901754" y="146554"/>
                  </a:cubicBezTo>
                  <a:cubicBezTo>
                    <a:pt x="2056694" y="155444"/>
                    <a:pt x="2264974" y="197354"/>
                    <a:pt x="2485954" y="210054"/>
                  </a:cubicBezTo>
                  <a:cubicBezTo>
                    <a:pt x="2776784" y="226564"/>
                    <a:pt x="3165404" y="243074"/>
                    <a:pt x="3494334" y="216404"/>
                  </a:cubicBezTo>
                  <a:cubicBezTo>
                    <a:pt x="3811834" y="191004"/>
                    <a:pt x="4147114" y="97024"/>
                    <a:pt x="4427784" y="60194"/>
                  </a:cubicBezTo>
                  <a:cubicBezTo>
                    <a:pt x="4653844" y="29714"/>
                    <a:pt x="4801164" y="-4576"/>
                    <a:pt x="5045004" y="504"/>
                  </a:cubicBezTo>
                  <a:cubicBezTo>
                    <a:pt x="5403144" y="9394"/>
                    <a:pt x="6017824" y="157984"/>
                    <a:pt x="6363264" y="189734"/>
                  </a:cubicBezTo>
                  <a:cubicBezTo>
                    <a:pt x="6585514" y="211324"/>
                    <a:pt x="6675684" y="210054"/>
                    <a:pt x="6914444" y="215134"/>
                  </a:cubicBezTo>
                  <a:cubicBezTo>
                    <a:pt x="7361484" y="225294"/>
                    <a:pt x="8382564" y="225294"/>
                    <a:pt x="8835954" y="216404"/>
                  </a:cubicBezTo>
                  <a:cubicBezTo>
                    <a:pt x="9084874" y="211324"/>
                    <a:pt x="9253784" y="207514"/>
                    <a:pt x="9413804" y="193544"/>
                  </a:cubicBezTo>
                  <a:cubicBezTo>
                    <a:pt x="9528104" y="183384"/>
                    <a:pt x="9609384" y="160524"/>
                    <a:pt x="9707174" y="152904"/>
                  </a:cubicBezTo>
                  <a:cubicBezTo>
                    <a:pt x="9804964" y="145284"/>
                    <a:pt x="9857034" y="147824"/>
                    <a:pt x="9999274" y="146554"/>
                  </a:cubicBezTo>
                  <a:cubicBezTo>
                    <a:pt x="10398054" y="141474"/>
                    <a:pt x="11897924" y="130044"/>
                    <a:pt x="12261144" y="146554"/>
                  </a:cubicBezTo>
                  <a:cubicBezTo>
                    <a:pt x="12377984" y="151634"/>
                    <a:pt x="12393224" y="161794"/>
                    <a:pt x="12491014" y="166874"/>
                  </a:cubicBezTo>
                  <a:cubicBezTo>
                    <a:pt x="12659924" y="174494"/>
                    <a:pt x="13081565" y="65274"/>
                    <a:pt x="13185704" y="169414"/>
                  </a:cubicBezTo>
                  <a:cubicBezTo>
                    <a:pt x="13269524" y="254504"/>
                    <a:pt x="13263174" y="547874"/>
                    <a:pt x="13185704" y="626614"/>
                  </a:cubicBezTo>
                  <a:cubicBezTo>
                    <a:pt x="13101884" y="710434"/>
                    <a:pt x="12841534" y="630424"/>
                    <a:pt x="12671354" y="626614"/>
                  </a:cubicBezTo>
                  <a:cubicBezTo>
                    <a:pt x="12503714" y="622804"/>
                    <a:pt x="12395764" y="608834"/>
                    <a:pt x="12170974" y="603754"/>
                  </a:cubicBezTo>
                  <a:cubicBezTo>
                    <a:pt x="11709964" y="592324"/>
                    <a:pt x="10412024" y="601214"/>
                    <a:pt x="10055154" y="603754"/>
                  </a:cubicBezTo>
                  <a:cubicBezTo>
                    <a:pt x="9933234" y="603754"/>
                    <a:pt x="9915454" y="599944"/>
                    <a:pt x="9811314" y="605024"/>
                  </a:cubicBezTo>
                  <a:cubicBezTo>
                    <a:pt x="9625894" y="615184"/>
                    <a:pt x="9363004" y="659634"/>
                    <a:pt x="9037884" y="673604"/>
                  </a:cubicBezTo>
                  <a:cubicBezTo>
                    <a:pt x="8485434" y="697734"/>
                    <a:pt x="7306874" y="691384"/>
                    <a:pt x="6800144" y="669794"/>
                  </a:cubicBezTo>
                  <a:cubicBezTo>
                    <a:pt x="6538524" y="658364"/>
                    <a:pt x="6430574" y="643124"/>
                    <a:pt x="6205784" y="618994"/>
                  </a:cubicBezTo>
                  <a:cubicBezTo>
                    <a:pt x="5906064" y="587244"/>
                    <a:pt x="5415844" y="505964"/>
                    <a:pt x="5165654" y="484374"/>
                  </a:cubicBezTo>
                  <a:cubicBezTo>
                    <a:pt x="5024684" y="471674"/>
                    <a:pt x="4982774" y="462784"/>
                    <a:pt x="4834184" y="469134"/>
                  </a:cubicBezTo>
                  <a:cubicBezTo>
                    <a:pt x="4521764" y="484374"/>
                    <a:pt x="3788974" y="645664"/>
                    <a:pt x="3383844" y="673604"/>
                  </a:cubicBezTo>
                  <a:cubicBezTo>
                    <a:pt x="3094284" y="693924"/>
                    <a:pt x="2883464" y="683764"/>
                    <a:pt x="2634544" y="672334"/>
                  </a:cubicBezTo>
                  <a:cubicBezTo>
                    <a:pt x="2388164" y="659634"/>
                    <a:pt x="2082094" y="611374"/>
                    <a:pt x="1897944" y="602484"/>
                  </a:cubicBezTo>
                  <a:cubicBezTo>
                    <a:pt x="1788724" y="597404"/>
                    <a:pt x="1737924" y="606294"/>
                    <a:pt x="1635054" y="602484"/>
                  </a:cubicBezTo>
                  <a:cubicBezTo>
                    <a:pt x="1485194" y="596134"/>
                    <a:pt x="1302314" y="564384"/>
                    <a:pt x="1091494" y="555494"/>
                  </a:cubicBezTo>
                  <a:cubicBezTo>
                    <a:pt x="798124" y="544064"/>
                    <a:pt x="180904" y="699004"/>
                    <a:pt x="41204" y="560574"/>
                  </a:cubicBezTo>
                  <a:cubicBezTo>
                    <a:pt x="-51506" y="467864"/>
                    <a:pt x="41204" y="98294"/>
                    <a:pt x="41204" y="98294"/>
                  </a:cubicBezTo>
                </a:path>
              </a:pathLst>
            </a:custGeom>
            <a:solidFill>
              <a:srgbClr val="0097B2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354845739" name="Group 18"/>
          <p:cNvGrpSpPr/>
          <p:nvPr/>
        </p:nvGrpSpPr>
        <p:grpSpPr bwMode="auto">
          <a:xfrm>
            <a:off x="1663065" y="5440680"/>
            <a:ext cx="9448799" cy="507682"/>
            <a:chOff x="0" y="0"/>
            <a:chExt cx="12598400" cy="676910"/>
          </a:xfrm>
        </p:grpSpPr>
        <p:sp>
          <p:nvSpPr>
            <p:cNvPr id="19" name="Freeform 19"/>
            <p:cNvSpPr/>
            <p:nvPr/>
          </p:nvSpPr>
          <p:spPr bwMode="auto">
            <a:xfrm>
              <a:off x="32070" y="49804"/>
              <a:ext cx="12571096" cy="596068"/>
            </a:xfrm>
            <a:custGeom>
              <a:avLst/>
              <a:gdLst/>
              <a:ahLst/>
              <a:cxnLst/>
              <a:rect l="l" t="t" r="r" b="b"/>
              <a:pathLst>
                <a:path w="12571096" h="596068" extrusionOk="0">
                  <a:moveTo>
                    <a:pt x="18730" y="72116"/>
                  </a:moveTo>
                  <a:cubicBezTo>
                    <a:pt x="821370" y="17506"/>
                    <a:pt x="1461450" y="32746"/>
                    <a:pt x="1743390" y="23856"/>
                  </a:cubicBezTo>
                  <a:cubicBezTo>
                    <a:pt x="1889440" y="20046"/>
                    <a:pt x="1951670" y="9886"/>
                    <a:pt x="2074860" y="6076"/>
                  </a:cubicBezTo>
                  <a:cubicBezTo>
                    <a:pt x="2229800" y="996"/>
                    <a:pt x="2419030" y="-1544"/>
                    <a:pt x="2598100" y="996"/>
                  </a:cubicBezTo>
                  <a:cubicBezTo>
                    <a:pt x="2787330" y="3536"/>
                    <a:pt x="2971480" y="20046"/>
                    <a:pt x="3182300" y="23856"/>
                  </a:cubicBezTo>
                  <a:cubicBezTo>
                    <a:pt x="3428680" y="28936"/>
                    <a:pt x="3744910" y="18776"/>
                    <a:pt x="3984940" y="23856"/>
                  </a:cubicBezTo>
                  <a:cubicBezTo>
                    <a:pt x="4183060" y="28936"/>
                    <a:pt x="4379910" y="37826"/>
                    <a:pt x="4523420" y="46716"/>
                  </a:cubicBezTo>
                  <a:cubicBezTo>
                    <a:pt x="4619940" y="53066"/>
                    <a:pt x="4680900" y="58146"/>
                    <a:pt x="4763450" y="68306"/>
                  </a:cubicBezTo>
                  <a:cubicBezTo>
                    <a:pt x="4853620" y="79736"/>
                    <a:pt x="4891720" y="101326"/>
                    <a:pt x="5045390" y="114026"/>
                  </a:cubicBezTo>
                  <a:cubicBezTo>
                    <a:pt x="5704520" y="167366"/>
                    <a:pt x="9666920" y="144506"/>
                    <a:pt x="10313350" y="119106"/>
                  </a:cubicBezTo>
                  <a:cubicBezTo>
                    <a:pt x="10459400" y="112756"/>
                    <a:pt x="10455590" y="102596"/>
                    <a:pt x="10581320" y="97516"/>
                  </a:cubicBezTo>
                  <a:cubicBezTo>
                    <a:pt x="10878500" y="84816"/>
                    <a:pt x="11733210" y="114026"/>
                    <a:pt x="12081190" y="94976"/>
                  </a:cubicBezTo>
                  <a:cubicBezTo>
                    <a:pt x="12269150" y="84816"/>
                    <a:pt x="12440600" y="-16784"/>
                    <a:pt x="12514260" y="47986"/>
                  </a:cubicBezTo>
                  <a:cubicBezTo>
                    <a:pt x="12589190" y="115296"/>
                    <a:pt x="12590460" y="421366"/>
                    <a:pt x="12515530" y="505186"/>
                  </a:cubicBezTo>
                  <a:cubicBezTo>
                    <a:pt x="12443140" y="586466"/>
                    <a:pt x="12270420" y="542016"/>
                    <a:pt x="12081190" y="552176"/>
                  </a:cubicBezTo>
                  <a:cubicBezTo>
                    <a:pt x="11733210" y="571226"/>
                    <a:pt x="10888660" y="531856"/>
                    <a:pt x="10588940" y="547096"/>
                  </a:cubicBezTo>
                  <a:cubicBezTo>
                    <a:pt x="10460670" y="553446"/>
                    <a:pt x="10463210" y="568686"/>
                    <a:pt x="10313350" y="576306"/>
                  </a:cubicBezTo>
                  <a:cubicBezTo>
                    <a:pt x="9673270" y="609326"/>
                    <a:pt x="5930580" y="595356"/>
                    <a:pt x="5233350" y="575036"/>
                  </a:cubicBezTo>
                  <a:cubicBezTo>
                    <a:pt x="5053010" y="569956"/>
                    <a:pt x="4998400" y="567416"/>
                    <a:pt x="4892990" y="555986"/>
                  </a:cubicBezTo>
                  <a:cubicBezTo>
                    <a:pt x="4799010" y="545826"/>
                    <a:pt x="4716460" y="522966"/>
                    <a:pt x="4631370" y="515346"/>
                  </a:cubicBezTo>
                  <a:cubicBezTo>
                    <a:pt x="4551360" y="506456"/>
                    <a:pt x="4491670" y="507726"/>
                    <a:pt x="4397690" y="503916"/>
                  </a:cubicBezTo>
                  <a:cubicBezTo>
                    <a:pt x="4257990" y="497566"/>
                    <a:pt x="4070030" y="486136"/>
                    <a:pt x="3875720" y="481056"/>
                  </a:cubicBezTo>
                  <a:cubicBezTo>
                    <a:pt x="3626800" y="475976"/>
                    <a:pt x="3228020" y="488676"/>
                    <a:pt x="3027360" y="479786"/>
                  </a:cubicBezTo>
                  <a:cubicBezTo>
                    <a:pt x="2918140" y="474706"/>
                    <a:pt x="2857180" y="462006"/>
                    <a:pt x="2773360" y="458196"/>
                  </a:cubicBezTo>
                  <a:cubicBezTo>
                    <a:pt x="2690810" y="454386"/>
                    <a:pt x="2632390" y="456926"/>
                    <a:pt x="2528250" y="458196"/>
                  </a:cubicBezTo>
                  <a:cubicBezTo>
                    <a:pt x="2340290" y="460736"/>
                    <a:pt x="2032950" y="477246"/>
                    <a:pt x="1743390" y="481056"/>
                  </a:cubicBezTo>
                  <a:cubicBezTo>
                    <a:pt x="1385250" y="487406"/>
                    <a:pt x="854390" y="472166"/>
                    <a:pt x="540700" y="487406"/>
                  </a:cubicBezTo>
                  <a:cubicBezTo>
                    <a:pt x="338770" y="496296"/>
                    <a:pt x="130490" y="606786"/>
                    <a:pt x="44130" y="533126"/>
                  </a:cubicBezTo>
                  <a:cubicBezTo>
                    <a:pt x="-37150" y="462006"/>
                    <a:pt x="18730" y="72116"/>
                    <a:pt x="18730" y="72116"/>
                  </a:cubicBezTo>
                </a:path>
              </a:pathLst>
            </a:custGeom>
            <a:solidFill>
              <a:srgbClr val="0097B2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514790696" name="Group 20"/>
          <p:cNvGrpSpPr/>
          <p:nvPr/>
        </p:nvGrpSpPr>
        <p:grpSpPr bwMode="auto">
          <a:xfrm>
            <a:off x="15724823" y="5494020"/>
            <a:ext cx="1970723" cy="458153"/>
            <a:chOff x="0" y="0"/>
            <a:chExt cx="2627630" cy="610870"/>
          </a:xfrm>
        </p:grpSpPr>
        <p:sp>
          <p:nvSpPr>
            <p:cNvPr id="21" name="Freeform 21"/>
            <p:cNvSpPr/>
            <p:nvPr/>
          </p:nvSpPr>
          <p:spPr bwMode="auto">
            <a:xfrm>
              <a:off x="6209" y="21978"/>
              <a:ext cx="2623168" cy="623958"/>
            </a:xfrm>
            <a:custGeom>
              <a:avLst/>
              <a:gdLst/>
              <a:ahLst/>
              <a:cxnLst/>
              <a:rect l="l" t="t" r="r" b="b"/>
              <a:pathLst>
                <a:path w="2623168" h="623958" extrusionOk="0">
                  <a:moveTo>
                    <a:pt x="44591" y="75812"/>
                  </a:moveTo>
                  <a:cubicBezTo>
                    <a:pt x="1912761" y="65652"/>
                    <a:pt x="2066431" y="36442"/>
                    <a:pt x="2226451" y="28822"/>
                  </a:cubicBezTo>
                  <a:cubicBezTo>
                    <a:pt x="2354721" y="23742"/>
                    <a:pt x="2508391" y="-33408"/>
                    <a:pt x="2569351" y="28822"/>
                  </a:cubicBezTo>
                  <a:cubicBezTo>
                    <a:pt x="2640471" y="98672"/>
                    <a:pt x="2641741" y="413632"/>
                    <a:pt x="2569351" y="486022"/>
                  </a:cubicBezTo>
                  <a:cubicBezTo>
                    <a:pt x="2505851" y="549522"/>
                    <a:pt x="2340751" y="480942"/>
                    <a:pt x="2208671" y="487292"/>
                  </a:cubicBezTo>
                  <a:cubicBezTo>
                    <a:pt x="2049921" y="493642"/>
                    <a:pt x="1906411" y="522852"/>
                    <a:pt x="1682891" y="533012"/>
                  </a:cubicBezTo>
                  <a:cubicBezTo>
                    <a:pt x="1287921" y="550792"/>
                    <a:pt x="233821" y="726052"/>
                    <a:pt x="44591" y="536822"/>
                  </a:cubicBezTo>
                  <a:cubicBezTo>
                    <a:pt x="-55739" y="436492"/>
                    <a:pt x="44591" y="75812"/>
                    <a:pt x="44591" y="75812"/>
                  </a:cubicBezTo>
                </a:path>
              </a:pathLst>
            </a:custGeom>
            <a:solidFill>
              <a:srgbClr val="0097B2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083664654" name="Group 22"/>
          <p:cNvGrpSpPr/>
          <p:nvPr/>
        </p:nvGrpSpPr>
        <p:grpSpPr bwMode="auto">
          <a:xfrm>
            <a:off x="1123950" y="6131242"/>
            <a:ext cx="6660832" cy="525780"/>
            <a:chOff x="0" y="0"/>
            <a:chExt cx="8881110" cy="701040"/>
          </a:xfrm>
        </p:grpSpPr>
        <p:sp>
          <p:nvSpPr>
            <p:cNvPr id="23" name="Freeform 23"/>
            <p:cNvSpPr/>
            <p:nvPr/>
          </p:nvSpPr>
          <p:spPr bwMode="auto">
            <a:xfrm>
              <a:off x="14111" y="42634"/>
              <a:ext cx="8868922" cy="616456"/>
            </a:xfrm>
            <a:custGeom>
              <a:avLst/>
              <a:gdLst/>
              <a:ahLst/>
              <a:cxnLst/>
              <a:rect l="l" t="t" r="r" b="b"/>
              <a:pathLst>
                <a:path w="8868922" h="616456" extrusionOk="0">
                  <a:moveTo>
                    <a:pt x="36689" y="31026"/>
                  </a:moveTo>
                  <a:cubicBezTo>
                    <a:pt x="1018399" y="5626"/>
                    <a:pt x="1661019" y="-7074"/>
                    <a:pt x="2010269" y="8166"/>
                  </a:cubicBezTo>
                  <a:cubicBezTo>
                    <a:pt x="2231249" y="17056"/>
                    <a:pt x="2354439" y="44996"/>
                    <a:pt x="2550019" y="53886"/>
                  </a:cubicBezTo>
                  <a:cubicBezTo>
                    <a:pt x="2782429" y="64046"/>
                    <a:pt x="3121519" y="39916"/>
                    <a:pt x="3310749" y="55156"/>
                  </a:cubicBezTo>
                  <a:cubicBezTo>
                    <a:pt x="3425049" y="64046"/>
                    <a:pt x="3497439" y="89446"/>
                    <a:pt x="3585069" y="97066"/>
                  </a:cubicBezTo>
                  <a:cubicBezTo>
                    <a:pt x="3666349" y="104686"/>
                    <a:pt x="3742549" y="94526"/>
                    <a:pt x="3821289" y="102146"/>
                  </a:cubicBezTo>
                  <a:cubicBezTo>
                    <a:pt x="3902569" y="109766"/>
                    <a:pt x="3955909" y="132626"/>
                    <a:pt x="4067669" y="141516"/>
                  </a:cubicBezTo>
                  <a:cubicBezTo>
                    <a:pt x="4301349" y="161836"/>
                    <a:pt x="4910949" y="165646"/>
                    <a:pt x="5158599" y="149136"/>
                  </a:cubicBezTo>
                  <a:cubicBezTo>
                    <a:pt x="5289409" y="140246"/>
                    <a:pt x="5342749" y="117386"/>
                    <a:pt x="5454509" y="109766"/>
                  </a:cubicBezTo>
                  <a:cubicBezTo>
                    <a:pt x="5595479" y="98336"/>
                    <a:pt x="5761849" y="112306"/>
                    <a:pt x="5940919" y="102146"/>
                  </a:cubicBezTo>
                  <a:cubicBezTo>
                    <a:pt x="6164439" y="89446"/>
                    <a:pt x="6500989" y="41186"/>
                    <a:pt x="6690219" y="32296"/>
                  </a:cubicBezTo>
                  <a:cubicBezTo>
                    <a:pt x="6805789" y="27216"/>
                    <a:pt x="6876909" y="34836"/>
                    <a:pt x="6968349" y="31026"/>
                  </a:cubicBezTo>
                  <a:cubicBezTo>
                    <a:pt x="7058519" y="27216"/>
                    <a:pt x="7115669" y="14516"/>
                    <a:pt x="7232509" y="9436"/>
                  </a:cubicBezTo>
                  <a:cubicBezTo>
                    <a:pt x="7461109" y="546"/>
                    <a:pt x="8002129" y="-5804"/>
                    <a:pt x="8248509" y="8166"/>
                  </a:cubicBezTo>
                  <a:cubicBezTo>
                    <a:pt x="8390749" y="14516"/>
                    <a:pt x="8483459" y="39916"/>
                    <a:pt x="8585059" y="43726"/>
                  </a:cubicBezTo>
                  <a:cubicBezTo>
                    <a:pt x="8668879" y="44996"/>
                    <a:pt x="8770479" y="-10884"/>
                    <a:pt x="8814929" y="31026"/>
                  </a:cubicBezTo>
                  <a:cubicBezTo>
                    <a:pt x="8878429" y="90716"/>
                    <a:pt x="8894939" y="412026"/>
                    <a:pt x="8814929" y="488226"/>
                  </a:cubicBezTo>
                  <a:cubicBezTo>
                    <a:pt x="8726029" y="574586"/>
                    <a:pt x="8465679" y="469176"/>
                    <a:pt x="8248509" y="465366"/>
                  </a:cubicBezTo>
                  <a:cubicBezTo>
                    <a:pt x="7953869" y="459016"/>
                    <a:pt x="7430629" y="451396"/>
                    <a:pt x="7207109" y="462826"/>
                  </a:cubicBezTo>
                  <a:cubicBezTo>
                    <a:pt x="7099159" y="467906"/>
                    <a:pt x="7050899" y="484416"/>
                    <a:pt x="6968349" y="488226"/>
                  </a:cubicBezTo>
                  <a:cubicBezTo>
                    <a:pt x="6881989" y="493306"/>
                    <a:pt x="6813409" y="484416"/>
                    <a:pt x="6701649" y="489496"/>
                  </a:cubicBezTo>
                  <a:cubicBezTo>
                    <a:pt x="6513689" y="498386"/>
                    <a:pt x="6166979" y="546646"/>
                    <a:pt x="5940919" y="559346"/>
                  </a:cubicBezTo>
                  <a:cubicBezTo>
                    <a:pt x="5760579" y="569506"/>
                    <a:pt x="5592939" y="556806"/>
                    <a:pt x="5450699" y="568236"/>
                  </a:cubicBezTo>
                  <a:cubicBezTo>
                    <a:pt x="5340209" y="575856"/>
                    <a:pt x="5285599" y="598716"/>
                    <a:pt x="5158599" y="606336"/>
                  </a:cubicBezTo>
                  <a:cubicBezTo>
                    <a:pt x="4926189" y="621576"/>
                    <a:pt x="4404219" y="619036"/>
                    <a:pt x="4159109" y="602526"/>
                  </a:cubicBezTo>
                  <a:cubicBezTo>
                    <a:pt x="4015599" y="593636"/>
                    <a:pt x="3926699" y="566966"/>
                    <a:pt x="3818749" y="559346"/>
                  </a:cubicBezTo>
                  <a:cubicBezTo>
                    <a:pt x="3720959" y="551726"/>
                    <a:pt x="3634599" y="559346"/>
                    <a:pt x="3540619" y="551726"/>
                  </a:cubicBezTo>
                  <a:cubicBezTo>
                    <a:pt x="3441559" y="544106"/>
                    <a:pt x="3361549" y="519976"/>
                    <a:pt x="3237089" y="512356"/>
                  </a:cubicBezTo>
                  <a:cubicBezTo>
                    <a:pt x="3041509" y="498386"/>
                    <a:pt x="2702419" y="519976"/>
                    <a:pt x="2480169" y="509816"/>
                  </a:cubicBezTo>
                  <a:cubicBezTo>
                    <a:pt x="2304909" y="500926"/>
                    <a:pt x="2207119" y="474256"/>
                    <a:pt x="2010269" y="465366"/>
                  </a:cubicBezTo>
                  <a:cubicBezTo>
                    <a:pt x="1678799" y="450126"/>
                    <a:pt x="1033639" y="461556"/>
                    <a:pt x="669149" y="469176"/>
                  </a:cubicBezTo>
                  <a:cubicBezTo>
                    <a:pt x="418959" y="474256"/>
                    <a:pt x="134479" y="586016"/>
                    <a:pt x="36689" y="493306"/>
                  </a:cubicBezTo>
                  <a:cubicBezTo>
                    <a:pt x="-45861" y="413296"/>
                    <a:pt x="36689" y="31026"/>
                    <a:pt x="36689" y="31026"/>
                  </a:cubicBezTo>
                </a:path>
              </a:pathLst>
            </a:custGeom>
            <a:solidFill>
              <a:srgbClr val="0097B2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389341401" name="TextBox 24"/>
          <p:cNvSpPr txBox="1"/>
          <p:nvPr/>
        </p:nvSpPr>
        <p:spPr bwMode="auto">
          <a:xfrm>
            <a:off x="606898" y="2589703"/>
            <a:ext cx="17055264" cy="648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4" lvl="1" indent="-313052" algn="just">
              <a:lnSpc>
                <a:spcPts val="4900"/>
              </a:lnSpc>
              <a:buFont typeface="Arial"/>
              <a:buChar char="•"/>
              <a:defRPr/>
            </a:pPr>
            <a:r>
              <a:rPr lang="fr-FR" sz="2900" noProof="0" dirty="0">
                <a:solidFill>
                  <a:srgbClr val="000000"/>
                </a:solidFill>
                <a:ea typeface="Arialle"/>
                <a:cs typeface="Arialle"/>
              </a:rPr>
              <a:t>Dans la continuité de la loi N°2002-2 du 2 janvier 2002 rénovant l’action sociale et médico-sociale, la prise en compte des attentes de la personne dans la démarche de projet personnalisé est un principe fondamental identifié dès la recommandation-cadre de la Haute Autorité de Santé (HAS ex-ANESM) sur la « Bientraitance : définition et repères pour la mise en œuvre » (Juin 2008).</a:t>
            </a:r>
            <a:endParaRPr lang="fr-FR" noProof="0" dirty="0"/>
          </a:p>
          <a:p>
            <a:pPr algn="just">
              <a:lnSpc>
                <a:spcPts val="2028"/>
              </a:lnSpc>
              <a:defRPr/>
            </a:pPr>
            <a:endParaRPr lang="fr-FR" sz="2900" noProof="0" dirty="0">
              <a:solidFill>
                <a:srgbClr val="000000"/>
              </a:solidFill>
              <a:ea typeface="Arialle"/>
              <a:cs typeface="Arialle"/>
            </a:endParaRPr>
          </a:p>
          <a:p>
            <a:pPr marL="626104" lvl="1" indent="-313052" algn="just">
              <a:lnSpc>
                <a:spcPts val="4900"/>
              </a:lnSpc>
              <a:buFont typeface="Arial"/>
              <a:buChar char="•"/>
              <a:defRPr/>
            </a:pPr>
            <a:r>
              <a:rPr lang="fr-FR" sz="2900" noProof="0" dirty="0">
                <a:solidFill>
                  <a:srgbClr val="000000"/>
                </a:solidFill>
                <a:ea typeface="Arialle"/>
                <a:cs typeface="Arialle"/>
              </a:rPr>
              <a:t>La Recommandation de Bonnes Pratiques Professionnelles (RBPP) HAS relative aux « Attentes de la personne et au projet personnalisé » (Décembre 2008) définit l’objectif de personnalisation, à savoir que « Chaque personne accompagnée a des attentes et des besoins singuliers, que le professionnel s’emploie à intégrer dans le projet. Le processus à mobiliser pour cela - véritable apprentissage d’une co-construction patiente entre la personne et l’accompagnant - représente la meilleure réponse que peuvent apporter les professionnels face au risque d’une approche standardisée. »</a:t>
            </a:r>
            <a:endParaRPr lang="fr-FR" noProof="0" dirty="0"/>
          </a:p>
        </p:txBody>
      </p:sp>
      <p:sp>
        <p:nvSpPr>
          <p:cNvPr id="1897382550" name="Freeform 25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038532350" name="Freeform 26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847432005" name="TextBox 27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4F4A3AD5-578B-0ECE-E568-7EE0A687D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9810" y="455726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CBF44703-08A6-3BEE-802E-5185B5A1B762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CDDD1C1-E220-0059-C517-65A5808F1CBE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B2AE44F2-D27A-D2FB-F2E1-0D635522C75E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62000" y="9820044"/>
            <a:ext cx="1412530" cy="456111"/>
          </a:xfrm>
          <a:custGeom>
            <a:avLst/>
            <a:gdLst/>
            <a:ahLst/>
            <a:cxnLst/>
            <a:rect l="l" t="t" r="r" b="b"/>
            <a:pathLst>
              <a:path w="2880000" h="929963" extrusionOk="0">
                <a:moveTo>
                  <a:pt x="0" y="0"/>
                </a:moveTo>
                <a:lnTo>
                  <a:pt x="2880000" y="0"/>
                </a:lnTo>
                <a:lnTo>
                  <a:pt x="2880000" y="929963"/>
                </a:lnTo>
                <a:lnTo>
                  <a:pt x="0" y="92996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59680074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2121324974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6</a:t>
              </a:r>
              <a:endParaRPr lang="fr-FR" noProof="0" dirty="0"/>
            </a:p>
          </p:txBody>
        </p:sp>
      </p:grpSp>
      <p:sp>
        <p:nvSpPr>
          <p:cNvPr id="360691297" name="Freeform 11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80556117" name="Freeform 12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90969269" name="Freeform 13"/>
          <p:cNvSpPr/>
          <p:nvPr/>
        </p:nvSpPr>
        <p:spPr bwMode="auto">
          <a:xfrm>
            <a:off x="1361052" y="2699105"/>
            <a:ext cx="15524721" cy="6559195"/>
          </a:xfrm>
          <a:custGeom>
            <a:avLst/>
            <a:gdLst/>
            <a:ahLst/>
            <a:cxnLst/>
            <a:rect l="l" t="t" r="r" b="b"/>
            <a:pathLst>
              <a:path w="15524721" h="6559195" extrusionOk="0">
                <a:moveTo>
                  <a:pt x="0" y="0"/>
                </a:moveTo>
                <a:lnTo>
                  <a:pt x="15524721" y="0"/>
                </a:lnTo>
                <a:lnTo>
                  <a:pt x="15524721" y="6559195"/>
                </a:lnTo>
                <a:lnTo>
                  <a:pt x="0" y="65591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fr-FR" noProof="0" dirty="0"/>
          </a:p>
        </p:txBody>
      </p:sp>
      <p:sp>
        <p:nvSpPr>
          <p:cNvPr id="761227983" name="TextBox 14"/>
          <p:cNvSpPr txBox="1"/>
          <p:nvPr/>
        </p:nvSpPr>
        <p:spPr bwMode="auto">
          <a:xfrm>
            <a:off x="1256570" y="825382"/>
            <a:ext cx="8290471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0097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Dispositif d’évaluation HAS</a:t>
            </a:r>
            <a:endParaRPr lang="fr-FR" sz="1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7607800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DA07A5A-8C57-0A94-0CA3-DF2FE7146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290" y="413250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A99BFF64-3A1B-83EC-2A28-1365867A5E5C}"/>
              </a:ext>
            </a:extLst>
          </p:cNvPr>
          <p:cNvGrpSpPr/>
          <p:nvPr/>
        </p:nvGrpSpPr>
        <p:grpSpPr bwMode="auto">
          <a:xfrm>
            <a:off x="196180" y="9805756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8089B27-8205-184A-0669-E32B12FEF1B9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D97C3B9C-8FFA-1EB8-E4D6-A7A9E872EAFE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88760256" name="Group 2"/>
          <p:cNvGrpSpPr>
            <a:grpSpLocks noChangeAspect="1"/>
          </p:cNvGrpSpPr>
          <p:nvPr/>
        </p:nvGrpSpPr>
        <p:grpSpPr bwMode="auto">
          <a:xfrm>
            <a:off x="0" y="0"/>
            <a:ext cx="18288000" cy="10286998"/>
            <a:chOff x="0" y="0"/>
            <a:chExt cx="24384000" cy="1371599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03237520" name="TextBox 4"/>
          <p:cNvSpPr txBox="1"/>
          <p:nvPr/>
        </p:nvSpPr>
        <p:spPr bwMode="auto">
          <a:xfrm>
            <a:off x="4684931" y="3212407"/>
            <a:ext cx="10956488" cy="134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0"/>
              </a:spcBef>
              <a:defRPr/>
            </a:pPr>
            <a:r>
              <a:rPr lang="fr-FR" sz="8000" noProof="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Principes de l’évaluation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7409305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883930903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8</a:t>
              </a:r>
              <a:endParaRPr lang="fr-FR" noProof="0" dirty="0"/>
            </a:p>
          </p:txBody>
        </p:sp>
      </p:grpSp>
      <p:sp>
        <p:nvSpPr>
          <p:cNvPr id="1073017158" name="Freeform 11"/>
          <p:cNvSpPr/>
          <p:nvPr/>
        </p:nvSpPr>
        <p:spPr bwMode="auto">
          <a:xfrm>
            <a:off x="726335" y="2552719"/>
            <a:ext cx="17053682" cy="1705368"/>
          </a:xfrm>
          <a:custGeom>
            <a:avLst/>
            <a:gdLst/>
            <a:ahLst/>
            <a:cxnLst/>
            <a:rect l="l" t="t" r="r" b="b"/>
            <a:pathLst>
              <a:path w="17053682" h="1705368" extrusionOk="0">
                <a:moveTo>
                  <a:pt x="0" y="0"/>
                </a:moveTo>
                <a:lnTo>
                  <a:pt x="17053682" y="0"/>
                </a:lnTo>
                <a:lnTo>
                  <a:pt x="17053682" y="1705368"/>
                </a:lnTo>
                <a:lnTo>
                  <a:pt x="0" y="170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189567803" name="TextBox 12"/>
          <p:cNvSpPr txBox="1"/>
          <p:nvPr/>
        </p:nvSpPr>
        <p:spPr bwMode="auto">
          <a:xfrm>
            <a:off x="616368" y="4599297"/>
            <a:ext cx="17055264" cy="454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5" lvl="1" indent="-291463" algn="just">
              <a:lnSpc>
                <a:spcPts val="4562"/>
              </a:lnSpc>
              <a:buFont typeface="Arial"/>
              <a:buChar char="•"/>
              <a:defRPr/>
            </a:pPr>
            <a:r>
              <a:rPr lang="fr-FR" sz="27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Nécessité d’établir un diagnostic organisationnel pour inscrire le projet d’accompagnement personnalisé dans les organisations </a:t>
            </a:r>
            <a:r>
              <a:rPr lang="fr-FR" sz="2700" i="1" noProof="0" dirty="0">
                <a:solidFill>
                  <a:srgbClr val="000000"/>
                </a:solidFill>
                <a:latin typeface="Arialle Italics"/>
                <a:ea typeface="Arialle Italics"/>
                <a:cs typeface="Arialle Italics"/>
              </a:rPr>
              <a:t>(projet établissement, système d’information, référent(s), partage d’information, indicateurs de suivi, etc.) </a:t>
            </a:r>
            <a:endParaRPr lang="fr-FR" noProof="0" dirty="0"/>
          </a:p>
          <a:p>
            <a:pPr marL="582925" lvl="1" indent="-291463" algn="just">
              <a:lnSpc>
                <a:spcPts val="4562"/>
              </a:lnSpc>
              <a:buFont typeface="Arial"/>
              <a:buChar char="•"/>
              <a:defRPr/>
            </a:pPr>
            <a:r>
              <a:rPr lang="fr-FR" sz="27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S’inscrire dans une démarche de co-construction avec l’usager dans le respect de la singularité de la personne accompagnée</a:t>
            </a:r>
            <a:endParaRPr lang="fr-FR" noProof="0" dirty="0"/>
          </a:p>
          <a:p>
            <a:pPr marL="582925" lvl="1" indent="-291463" algn="just">
              <a:lnSpc>
                <a:spcPts val="4562"/>
              </a:lnSpc>
              <a:buFont typeface="Arial"/>
              <a:buChar char="•"/>
              <a:defRPr/>
            </a:pPr>
            <a:r>
              <a:rPr lang="fr-FR" sz="27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S’inscrire dans une démarche continue de </a:t>
            </a:r>
            <a:r>
              <a:rPr lang="fr-FR" sz="2700" noProof="0" dirty="0" err="1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co</a:t>
            </a:r>
            <a:r>
              <a:rPr lang="fr-FR" sz="27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-évaluation du projet d’accompagnement personnalisé</a:t>
            </a:r>
            <a:endParaRPr lang="fr-FR" noProof="0" dirty="0"/>
          </a:p>
          <a:p>
            <a:pPr marL="582925" lvl="1" indent="-291463" algn="just">
              <a:lnSpc>
                <a:spcPts val="4562"/>
              </a:lnSpc>
              <a:buFont typeface="Arial"/>
              <a:buChar char="•"/>
              <a:defRPr/>
            </a:pPr>
            <a:r>
              <a:rPr lang="fr-FR" sz="27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Partager ses expériences et identifier les leviers d’amélioration des pratiques</a:t>
            </a:r>
            <a:endParaRPr lang="fr-FR" noProof="0" dirty="0"/>
          </a:p>
          <a:p>
            <a:pPr marL="582925" lvl="1" indent="-291463" algn="just">
              <a:lnSpc>
                <a:spcPts val="4562"/>
              </a:lnSpc>
              <a:buFont typeface="Arial"/>
              <a:buChar char="•"/>
              <a:defRPr/>
            </a:pPr>
            <a:r>
              <a:rPr lang="fr-FR" sz="2700" noProof="0" dirty="0">
                <a:solidFill>
                  <a:srgbClr val="000000"/>
                </a:solidFill>
                <a:latin typeface="Arialle"/>
                <a:ea typeface="Arialle"/>
                <a:cs typeface="Arialle"/>
              </a:rPr>
              <a:t>Construire un réseau d’échanges autour de la mise en œuvre des projets d’accompagnement personnalisés</a:t>
            </a:r>
            <a:endParaRPr lang="fr-FR" noProof="0" dirty="0"/>
          </a:p>
        </p:txBody>
      </p:sp>
      <p:sp>
        <p:nvSpPr>
          <p:cNvPr id="1172871435" name="TextBox 13"/>
          <p:cNvSpPr txBox="1"/>
          <p:nvPr/>
        </p:nvSpPr>
        <p:spPr bwMode="auto">
          <a:xfrm>
            <a:off x="1161630" y="867859"/>
            <a:ext cx="7972900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E63E02"/>
                </a:solidFill>
                <a:latin typeface="Arialle Bold"/>
                <a:ea typeface="Arialle Bold"/>
                <a:cs typeface="Arialle Bold"/>
              </a:rPr>
              <a:t>Pourquoi une évaluation ?</a:t>
            </a:r>
            <a:endParaRPr lang="fr-FR" sz="1400" noProof="0" dirty="0"/>
          </a:p>
        </p:txBody>
      </p:sp>
      <p:sp>
        <p:nvSpPr>
          <p:cNvPr id="1883763322" name="TextBox 14"/>
          <p:cNvSpPr txBox="1"/>
          <p:nvPr/>
        </p:nvSpPr>
        <p:spPr bwMode="auto">
          <a:xfrm>
            <a:off x="0" y="2769988"/>
            <a:ext cx="17501843" cy="182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208" lvl="2" indent="-417403" algn="just">
              <a:lnSpc>
                <a:spcPts val="4900"/>
              </a:lnSpc>
              <a:buFont typeface="Arial"/>
              <a:buChar char="⚬"/>
              <a:defRPr/>
            </a:pPr>
            <a:r>
              <a:rPr lang="fr-FR" sz="2900" b="1" noProof="0" dirty="0">
                <a:solidFill>
                  <a:srgbClr val="FEFFFF"/>
                </a:solidFill>
                <a:latin typeface="Arialle Bold"/>
                <a:ea typeface="Arialle Bold"/>
                <a:cs typeface="Arialle Bold"/>
              </a:rPr>
              <a:t>Initier une réflexion collective sur le déploiement du projet d’accompagnement personnalisé</a:t>
            </a:r>
            <a:endParaRPr lang="fr-FR" noProof="0" dirty="0"/>
          </a:p>
          <a:p>
            <a:pPr marL="1252208" lvl="2" indent="-417403" algn="just">
              <a:lnSpc>
                <a:spcPts val="4900"/>
              </a:lnSpc>
              <a:buFont typeface="Arial"/>
              <a:buChar char="⚬"/>
              <a:defRPr/>
            </a:pPr>
            <a:r>
              <a:rPr lang="fr-FR" sz="2900" b="1" noProof="0" dirty="0">
                <a:solidFill>
                  <a:srgbClr val="FEFFFF"/>
                </a:solidFill>
                <a:latin typeface="Arialle Bold"/>
                <a:ea typeface="Arialle Bold"/>
                <a:cs typeface="Arialle Bold"/>
              </a:rPr>
              <a:t>Construire des outils d’accompagnement dans la démarche du projet personnalisé</a:t>
            </a:r>
            <a:endParaRPr lang="fr-FR" noProof="0" dirty="0"/>
          </a:p>
          <a:p>
            <a:pPr algn="just">
              <a:lnSpc>
                <a:spcPts val="4900"/>
              </a:lnSpc>
              <a:defRPr/>
            </a:pPr>
            <a:endParaRPr lang="fr-FR" sz="2900" b="1" noProof="0" dirty="0">
              <a:solidFill>
                <a:srgbClr val="FEFFFF"/>
              </a:solidFill>
              <a:latin typeface="Arialle Bold"/>
              <a:ea typeface="Arialle Bold"/>
              <a:cs typeface="Arialle Bold"/>
            </a:endParaRPr>
          </a:p>
        </p:txBody>
      </p:sp>
      <p:sp>
        <p:nvSpPr>
          <p:cNvPr id="1922290560" name="Freeform 15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324907528" name="Freeform 16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580974532" name="TextBox 17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FA8C008-693E-25C9-B482-DE467A1D17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71500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D9B8827C-A043-3A33-2B9C-665ABCC4AA02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1373EE4-5933-3242-613A-D6841C944523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6374927-BE6E-68A2-F650-AE2F2F89CAE3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92760362" name="Group 5"/>
          <p:cNvGrpSpPr/>
          <p:nvPr/>
        </p:nvGrpSpPr>
        <p:grpSpPr bwMode="auto">
          <a:xfrm>
            <a:off x="1574530" y="9832100"/>
            <a:ext cx="15120000" cy="659806"/>
            <a:chOff x="0" y="0"/>
            <a:chExt cx="20160000" cy="879741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0160000" cy="879741"/>
            </a:xfrm>
            <a:custGeom>
              <a:avLst/>
              <a:gdLst/>
              <a:ahLst/>
              <a:cxnLst/>
              <a:rect l="l" t="t" r="r" b="b"/>
              <a:pathLst>
                <a:path w="20160000" h="879741" extrusionOk="0">
                  <a:moveTo>
                    <a:pt x="0" y="0"/>
                  </a:moveTo>
                  <a:lnTo>
                    <a:pt x="20160000" y="0"/>
                  </a:lnTo>
                  <a:lnTo>
                    <a:pt x="20160000" y="879741"/>
                  </a:lnTo>
                  <a:lnTo>
                    <a:pt x="0" y="879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0160000" cy="917841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b="1" noProof="0" dirty="0">
                  <a:solidFill>
                    <a:srgbClr val="0F3192"/>
                  </a:solidFill>
                  <a:latin typeface="Calibri (MS) Bold"/>
                  <a:ea typeface="Calibri (MS) Bold"/>
                  <a:cs typeface="Calibri (MS) Bold"/>
                </a:rPr>
                <a:t>Campagne inter-régionale d’évaluation de la démarche du projet d’accompagnement personnalisé</a:t>
              </a:r>
              <a:endParaRPr lang="fr-FR" noProof="0" dirty="0"/>
            </a:p>
            <a:p>
              <a:pPr algn="l">
                <a:lnSpc>
                  <a:spcPts val="2160"/>
                </a:lnSpc>
                <a:defRPr/>
              </a:pPr>
              <a:endParaRPr lang="fr-FR" sz="1800" b="1" noProof="0" dirty="0">
                <a:solidFill>
                  <a:srgbClr val="0F3192"/>
                </a:solidFill>
                <a:latin typeface="Calibri (MS) Bold"/>
                <a:ea typeface="Calibri (MS) Bold"/>
                <a:cs typeface="Calibri (MS) Bold"/>
              </a:endParaRPr>
            </a:p>
          </p:txBody>
        </p:sp>
      </p:grpSp>
      <p:grpSp>
        <p:nvGrpSpPr>
          <p:cNvPr id="1515409026" name="Group 8"/>
          <p:cNvGrpSpPr/>
          <p:nvPr/>
        </p:nvGrpSpPr>
        <p:grpSpPr bwMode="auto">
          <a:xfrm>
            <a:off x="17014523" y="9832100"/>
            <a:ext cx="1000920" cy="432000"/>
            <a:chOff x="0" y="0"/>
            <a:chExt cx="1334560" cy="576000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34560" cy="576000"/>
            </a:xfrm>
            <a:custGeom>
              <a:avLst/>
              <a:gdLst/>
              <a:ahLst/>
              <a:cxnLst/>
              <a:rect l="l" t="t" r="r" b="b"/>
              <a:pathLst>
                <a:path w="1334560" h="576000" extrusionOk="0">
                  <a:moveTo>
                    <a:pt x="0" y="0"/>
                  </a:moveTo>
                  <a:lnTo>
                    <a:pt x="1334560" y="0"/>
                  </a:lnTo>
                  <a:lnTo>
                    <a:pt x="1334560" y="576000"/>
                  </a:lnTo>
                  <a:lnTo>
                    <a:pt x="0" y="57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334560" cy="614100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9</a:t>
              </a:r>
              <a:endParaRPr lang="fr-FR" noProof="0" dirty="0"/>
            </a:p>
          </p:txBody>
        </p:sp>
      </p:grpSp>
      <p:sp>
        <p:nvSpPr>
          <p:cNvPr id="187287335" name="TextBox 11"/>
          <p:cNvSpPr txBox="1"/>
          <p:nvPr/>
        </p:nvSpPr>
        <p:spPr bwMode="auto">
          <a:xfrm>
            <a:off x="459719" y="3484577"/>
            <a:ext cx="17055264" cy="443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principal : Etablir un état des lieux de la mise en œuvre des projets d’accompagnement personnalisé pour chaque entité participante.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591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55641" lvl="1" indent="-377820" algn="just">
              <a:lnSpc>
                <a:spcPts val="5914"/>
              </a:lnSpc>
              <a:buFont typeface="Arial"/>
              <a:buChar char="•"/>
              <a:defRPr/>
            </a:pPr>
            <a:r>
              <a:rPr lang="fr-FR" sz="35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secondaire : Partager les enseignements inter-structures sur la démarche du projet d’accompagnement personnalisé.</a:t>
            </a:r>
            <a:endParaRPr lang="fr-FR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5914"/>
              </a:lnSpc>
              <a:defRPr/>
            </a:pPr>
            <a:endParaRPr lang="fr-FR" sz="35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613953" name="TextBox 12"/>
          <p:cNvSpPr txBox="1"/>
          <p:nvPr/>
        </p:nvSpPr>
        <p:spPr bwMode="auto">
          <a:xfrm>
            <a:off x="1295400" y="867859"/>
            <a:ext cx="7304127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fr-FR" sz="4400" b="1" noProof="0" dirty="0">
                <a:solidFill>
                  <a:srgbClr val="E63E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 de l’évaluation</a:t>
            </a:r>
            <a:endParaRPr lang="fr-FR" sz="1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8724557" name="Freeform 13"/>
          <p:cNvSpPr/>
          <p:nvPr/>
        </p:nvSpPr>
        <p:spPr bwMode="auto">
          <a:xfrm>
            <a:off x="162000" y="210448"/>
            <a:ext cx="1301746" cy="2145757"/>
          </a:xfrm>
          <a:custGeom>
            <a:avLst/>
            <a:gdLst/>
            <a:ahLst/>
            <a:cxnLst/>
            <a:rect l="l" t="t" r="r" b="b"/>
            <a:pathLst>
              <a:path w="1301746" h="2145757" extrusionOk="0">
                <a:moveTo>
                  <a:pt x="0" y="0"/>
                </a:moveTo>
                <a:lnTo>
                  <a:pt x="1301746" y="0"/>
                </a:lnTo>
                <a:lnTo>
                  <a:pt x="1301746" y="2145757"/>
                </a:lnTo>
                <a:lnTo>
                  <a:pt x="0" y="214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r="73739" b="1620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91262426" name="Freeform 14"/>
          <p:cNvSpPr/>
          <p:nvPr/>
        </p:nvSpPr>
        <p:spPr bwMode="auto">
          <a:xfrm>
            <a:off x="13070364" y="278947"/>
            <a:ext cx="4828484" cy="1655199"/>
          </a:xfrm>
          <a:custGeom>
            <a:avLst/>
            <a:gdLst/>
            <a:ahLst/>
            <a:cxnLst/>
            <a:rect l="l" t="t" r="r" b="b"/>
            <a:pathLst>
              <a:path w="4828484" h="1655200" extrusionOk="0">
                <a:moveTo>
                  <a:pt x="0" y="0"/>
                </a:moveTo>
                <a:lnTo>
                  <a:pt x="4828484" y="0"/>
                </a:lnTo>
                <a:lnTo>
                  <a:pt x="4828484" y="1655200"/>
                </a:lnTo>
                <a:lnTo>
                  <a:pt x="0" y="1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910935872" name="TextBox 15"/>
          <p:cNvSpPr txBox="1"/>
          <p:nvPr/>
        </p:nvSpPr>
        <p:spPr bwMode="auto">
          <a:xfrm>
            <a:off x="13070364" y="1876997"/>
            <a:ext cx="4828484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fr-FR" sz="1800" noProof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avec l’appui du CAPPS Bretagne</a:t>
            </a:r>
            <a:endParaRPr lang="fr-FR" noProof="0" dirty="0"/>
          </a:p>
        </p:txBody>
      </p:sp>
      <p:pic>
        <p:nvPicPr>
          <p:cNvPr id="2" name="Image 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4746768E-CE0F-6D94-8F71-294ACC5BF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942" y="509705"/>
            <a:ext cx="2840074" cy="1655199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F7E68685-D8A6-CB8F-ED76-8DA73F34C6C2}"/>
              </a:ext>
            </a:extLst>
          </p:cNvPr>
          <p:cNvGrpSpPr/>
          <p:nvPr/>
        </p:nvGrpSpPr>
        <p:grpSpPr bwMode="auto">
          <a:xfrm>
            <a:off x="162000" y="9820044"/>
            <a:ext cx="1412530" cy="456111"/>
            <a:chOff x="0" y="0"/>
            <a:chExt cx="2880000" cy="92996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E2E6600-1401-AF32-64DE-3548A06C90F1}"/>
                </a:ext>
              </a:extLst>
            </p:cNvPr>
            <p:cNvSpPr/>
            <p:nvPr/>
          </p:nvSpPr>
          <p:spPr bwMode="auto">
            <a:xfrm>
              <a:off x="0" y="0"/>
              <a:ext cx="2880000" cy="929963"/>
            </a:xfrm>
            <a:custGeom>
              <a:avLst/>
              <a:gdLst/>
              <a:ahLst/>
              <a:cxnLst/>
              <a:rect l="l" t="t" r="r" b="b"/>
              <a:pathLst>
                <a:path w="2880000" h="929963" extrusionOk="0">
                  <a:moveTo>
                    <a:pt x="0" y="0"/>
                  </a:moveTo>
                  <a:lnTo>
                    <a:pt x="2880000" y="0"/>
                  </a:lnTo>
                  <a:lnTo>
                    <a:pt x="2880000" y="929963"/>
                  </a:lnTo>
                  <a:lnTo>
                    <a:pt x="0" y="9299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2E95D5EB-ACB6-9722-CFCB-1AC108082A53}"/>
                </a:ext>
              </a:extLst>
            </p:cNvPr>
            <p:cNvSpPr txBox="1"/>
            <p:nvPr/>
          </p:nvSpPr>
          <p:spPr bwMode="auto">
            <a:xfrm>
              <a:off x="0" y="-38100"/>
              <a:ext cx="2880000" cy="96806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  <a:defRPr/>
              </a:pPr>
              <a:r>
                <a:rPr lang="fr-FR" sz="1800" noProof="0" dirty="0">
                  <a:solidFill>
                    <a:srgbClr val="0F3192"/>
                  </a:solidFill>
                  <a:latin typeface="Calibri (MS)"/>
                  <a:ea typeface="Calibri (MS)"/>
                  <a:cs typeface="Calibri (MS)"/>
                </a:rPr>
                <a:t>19/01/2026</a:t>
              </a:r>
              <a:endParaRPr lang="fr-FR" noProof="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1518</Words>
  <Application>Microsoft Office PowerPoint</Application>
  <PresentationFormat>Personnalisé</PresentationFormat>
  <Paragraphs>294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Oswald</vt:lpstr>
      <vt:lpstr>Arialle Italics</vt:lpstr>
      <vt:lpstr>Calibri (MS) Bold</vt:lpstr>
      <vt:lpstr>DM Sans Bold</vt:lpstr>
      <vt:lpstr>Arialle Bold</vt:lpstr>
      <vt:lpstr>Calibri</vt:lpstr>
      <vt:lpstr>Arialle</vt:lpstr>
      <vt:lpstr>Calibri (MS)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PAP 2025.pptx</dc:title>
  <cp:lastModifiedBy>Mélanie CHATRI</cp:lastModifiedBy>
  <cp:revision>16</cp:revision>
  <dcterms:created xsi:type="dcterms:W3CDTF">2006-08-16T00:00:00Z</dcterms:created>
  <dcterms:modified xsi:type="dcterms:W3CDTF">2026-01-19T15:42:32Z</dcterms:modified>
  <dc:identifier>DAG4A-BJ8GY</dc:identifier>
</cp:coreProperties>
</file>