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9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EA3"/>
    <a:srgbClr val="509FAE"/>
    <a:srgbClr val="8B2E94"/>
    <a:srgbClr val="D34A9C"/>
    <a:srgbClr val="53B0C2"/>
    <a:srgbClr val="D4F4FB"/>
    <a:srgbClr val="86D1E0"/>
    <a:srgbClr val="B28AC9"/>
    <a:srgbClr val="C4B7DA"/>
    <a:srgbClr val="BCA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fld id="{1C88F2B2-6E36-BF41-B3A4-6DBDF0918863}" type="datetimeFigureOut">
              <a:rPr lang="fr-FR" smtClean="0"/>
              <a:pPr/>
              <a:t>28/01/2025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fld id="{C2EB76E2-2131-6F4F-B3AE-FE5FA1358C4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1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76E2-2131-6F4F-B3AE-FE5FA1358C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2B1E-BF39-B343-89F1-12C6DF0B624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CB302B1E-BF39-B343-89F1-12C6DF0B624F}" type="datetimeFigureOut">
              <a:rPr lang="fr-FR" smtClean="0"/>
              <a:pPr/>
              <a:t>28/01/2025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A5B26AE7-1EF8-6447-85CD-8FFA54DD21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5268" y="571520"/>
            <a:ext cx="4086225" cy="579848"/>
          </a:xfrm>
          <a:solidFill>
            <a:srgbClr val="83D2DE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Note d’information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4426" y="1737176"/>
            <a:ext cx="9967911" cy="4477892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Ce diaporama est un outil de communication du kit « Regards croisés sur la Bientraitance ».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Par conséquent, il ne peut être utilisé que dans le cadre de cette évaluation.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Toute autre utilisation sans l’accord préalable du Réseau QualiREL Santé et de Réseau Santé Qualité Risques n’est pas autorisée.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Il a été créé pour une communication </a:t>
            </a:r>
            <a:r>
              <a:rPr lang="fr-FR" sz="1900" b="1" dirty="0">
                <a:solidFill>
                  <a:schemeClr val="accent5">
                    <a:lumMod val="50000"/>
                  </a:schemeClr>
                </a:solidFill>
              </a:rPr>
              <a:t>auprès des professionnels de l’établissement</a:t>
            </a: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, du pilotage et des membres du CDU/CVS.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Il est diffusé en </a:t>
            </a:r>
            <a:r>
              <a:rPr lang="fr-FR" sz="1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version modifiable</a:t>
            </a:r>
            <a:r>
              <a:rPr lang="fr-FR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permettant ainsi à l’établissement de le personnaliser en fonction de ses besoins. Certaines modifications « clés » sont identifiées en </a:t>
            </a:r>
            <a:r>
              <a:rPr lang="fr-FR" sz="1900" b="1" dirty="0">
                <a:solidFill>
                  <a:schemeClr val="accent4"/>
                </a:solidFill>
              </a:rPr>
              <a:t>jaune</a:t>
            </a: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 tout au long du diaporama.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225008" y="542031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364951" y="546342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Cette diapositive est à supprimer</a:t>
            </a:r>
          </a:p>
        </p:txBody>
      </p:sp>
      <p:pic>
        <p:nvPicPr>
          <p:cNvPr id="9" name="Image 8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08" y="5925628"/>
            <a:ext cx="1114426" cy="604228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EBE3902-B6E1-9CCC-40E3-09096341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397" y="262686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364951" y="3271838"/>
            <a:ext cx="2093000" cy="3904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21434738">
            <a:off x="276419" y="413163"/>
            <a:ext cx="1052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Evaluation de la Bientraitance en établissement </a:t>
            </a:r>
            <a:r>
              <a:rPr lang="fr-FR" sz="24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 santé et EHPAD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1440182">
            <a:off x="716139" y="1723394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1440182">
            <a:off x="774754" y="1613198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1437039">
            <a:off x="948460" y="1682755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Pourquoi ?</a:t>
            </a:r>
            <a:endParaRPr lang="fr-FR" sz="2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1254486" y="2656362"/>
            <a:ext cx="9683028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Etablir un état des lieux de la bientraitance au sein de l’établissement</a:t>
            </a:r>
          </a:p>
          <a:p>
            <a:pPr>
              <a:spcBef>
                <a:spcPct val="50000"/>
              </a:spcBef>
            </a:pPr>
            <a:endParaRPr lang="fr-FR" altLang="fr-FR" sz="9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Apprécier le ressenti des patients/résidents et professionnels au regard des méthodes et supports mis en œuvre par l’institution ;</a:t>
            </a:r>
          </a:p>
          <a:p>
            <a:pPr>
              <a:spcBef>
                <a:spcPct val="50000"/>
              </a:spcBef>
            </a:pPr>
            <a:endParaRPr lang="fr-FR" altLang="fr-FR" sz="9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Définir et prioriser la mise en place d’actions opérationnelles en faveur de la Bientraitance ;</a:t>
            </a:r>
          </a:p>
          <a:p>
            <a:pPr>
              <a:spcBef>
                <a:spcPct val="50000"/>
              </a:spcBef>
            </a:pPr>
            <a:endParaRPr lang="fr-FR" altLang="fr-FR" sz="9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Impulser une démarche en faveur de la Bientraitance au sein de l’établissement.</a:t>
            </a:r>
          </a:p>
        </p:txBody>
      </p:sp>
      <p:sp>
        <p:nvSpPr>
          <p:cNvPr id="2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25008" y="542031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64951" y="546342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patient et résident.</a:t>
            </a:r>
          </a:p>
        </p:txBody>
      </p:sp>
      <p:pic>
        <p:nvPicPr>
          <p:cNvPr id="17" name="Image 16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77BDB0F-755D-5C0A-CDFC-AB403584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6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9027110" y="4315060"/>
            <a:ext cx="1459915" cy="4376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466802" y="2449515"/>
            <a:ext cx="2819824" cy="3805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944344" y="4567638"/>
            <a:ext cx="2756243" cy="4376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5919" y="5067029"/>
            <a:ext cx="1990869" cy="4376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434738">
            <a:off x="270657" y="556043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Evaluation de la Bientraitance</a:t>
            </a:r>
          </a:p>
        </p:txBody>
      </p:sp>
      <p:sp>
        <p:nvSpPr>
          <p:cNvPr id="15" name="Rectangle 14"/>
          <p:cNvSpPr/>
          <p:nvPr/>
        </p:nvSpPr>
        <p:spPr>
          <a:xfrm rot="21440182">
            <a:off x="716139" y="1595378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440182">
            <a:off x="774754" y="1485182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21437039">
            <a:off x="948460" y="1554739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Comment ?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609344" y="2449516"/>
            <a:ext cx="9328170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fr-FR" altLang="fr-FR" sz="1900" dirty="0">
                <a:solidFill>
                  <a:srgbClr val="D34A9C"/>
                </a:solidFill>
                <a:latin typeface="Tahoma" charset="0"/>
                <a:ea typeface="Tahoma" charset="0"/>
                <a:cs typeface="Tahoma" charset="0"/>
              </a:rPr>
              <a:t>Une auto-évaluation de l’établissement/du service</a:t>
            </a:r>
            <a:br>
              <a:rPr lang="fr-FR" altLang="fr-FR" sz="1900" dirty="0">
                <a:solidFill>
                  <a:srgbClr val="D34A9C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Les questions abordées ciblent les méthodes et supports déployés pas l’établissement en faveur de la bientraitance selon la modélisation du concept (cf. définition du Réseau </a:t>
            </a:r>
            <a:r>
              <a:rPr lang="fr-FR" altLang="fr-FR" sz="1800" dirty="0" err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QualiREL</a:t>
            </a: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Santé).</a:t>
            </a:r>
            <a:b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6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Un lien avec le manuel de certification V2014 est proposé pour l’ensemble des items abordés.</a:t>
            </a:r>
          </a:p>
        </p:txBody>
      </p:sp>
      <p:pic>
        <p:nvPicPr>
          <p:cNvPr id="2" name="Image 1" descr="LOGO_ET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8" y="2263832"/>
            <a:ext cx="1079500" cy="1079500"/>
          </a:xfrm>
          <a:prstGeom prst="rect">
            <a:avLst/>
          </a:prstGeom>
        </p:spPr>
      </p:pic>
      <p:pic>
        <p:nvPicPr>
          <p:cNvPr id="3" name="Image 2" descr="LOGO_PATIE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8" y="4927652"/>
            <a:ext cx="1079500" cy="1079500"/>
          </a:xfrm>
          <a:prstGeom prst="rect">
            <a:avLst/>
          </a:prstGeom>
        </p:spPr>
      </p:pic>
      <p:pic>
        <p:nvPicPr>
          <p:cNvPr id="19" name="Image 18" descr="LOGO_P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2" y="3833486"/>
            <a:ext cx="1079500" cy="1079500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3877056" y="1546891"/>
            <a:ext cx="7121418" cy="592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fr-FR" altLang="fr-FR" sz="195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L’évaluation est structurée autour de 3 questionnaires : </a:t>
            </a:r>
          </a:p>
        </p:txBody>
      </p:sp>
      <p:sp>
        <p:nvSpPr>
          <p:cNvPr id="22" name="Sous-titre 2"/>
          <p:cNvSpPr txBox="1">
            <a:spLocks/>
          </p:cNvSpPr>
          <p:nvPr/>
        </p:nvSpPr>
        <p:spPr>
          <a:xfrm>
            <a:off x="1609344" y="4040572"/>
            <a:ext cx="9328170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fr-FR" altLang="fr-FR" sz="1900" dirty="0">
                <a:solidFill>
                  <a:srgbClr val="8B2E94"/>
                </a:solidFill>
                <a:latin typeface="Tahoma" charset="0"/>
                <a:ea typeface="Tahoma" charset="0"/>
                <a:cs typeface="Tahoma" charset="0"/>
              </a:rPr>
              <a:t>Un questionnaire anonyme à l’attention des professionnels de l’établissement</a:t>
            </a:r>
            <a:br>
              <a:rPr lang="fr-FR" altLang="fr-FR" sz="1900" dirty="0">
                <a:solidFill>
                  <a:srgbClr val="8B2E94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Les questions abordées visent à recueillir leur point de vue sur l’accueil des patients, des usagers, des résidents, leur regard sur leurs pratiques en tant que soignant.</a:t>
            </a:r>
            <a:endParaRPr lang="fr-FR" altLang="fr-FR" sz="1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609344" y="5082988"/>
            <a:ext cx="9328170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fr-FR" altLang="fr-FR" sz="1900" dirty="0">
                <a:solidFill>
                  <a:srgbClr val="509FAE"/>
                </a:solidFill>
                <a:latin typeface="Tahoma" charset="0"/>
                <a:ea typeface="Tahoma" charset="0"/>
                <a:cs typeface="Tahoma" charset="0"/>
              </a:rPr>
              <a:t>Un questionnaire anonyme à l’attention des patients/résidents de l’établissement</a:t>
            </a:r>
            <a:br>
              <a:rPr lang="fr-FR" altLang="fr-FR" sz="1900" dirty="0">
                <a:solidFill>
                  <a:srgbClr val="509FAE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Les questions abordées visent à recueillir leur point de vue sur la notion de bientraitance, leur regard et leur ressenti sur leur expérience au sein de l’établissement.</a:t>
            </a:r>
            <a:endParaRPr lang="fr-FR" altLang="fr-FR" sz="1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380978" y="6160347"/>
            <a:ext cx="3164890" cy="4376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520921" y="6124953"/>
            <a:ext cx="2885003" cy="51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Choisir.</a:t>
            </a:r>
          </a:p>
        </p:txBody>
      </p:sp>
      <p:pic>
        <p:nvPicPr>
          <p:cNvPr id="33" name="Image 32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443AAD1-4AC7-8866-6FBF-3DAD4AFB9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8121942" y="2886074"/>
            <a:ext cx="2683526" cy="300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391692" y="3979127"/>
            <a:ext cx="1923258" cy="300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860331" y="4668464"/>
            <a:ext cx="8945137" cy="5972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877056" y="1546891"/>
            <a:ext cx="4224528" cy="373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1440182">
            <a:off x="716139" y="1595378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1440182">
            <a:off x="774754" y="1485182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1437039">
            <a:off x="948460" y="1554739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Comment ?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1609344" y="2528346"/>
            <a:ext cx="9328170" cy="35372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fr-FR" altLang="fr-FR" sz="19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Mise en œuvre de l’évaluation</a:t>
            </a:r>
            <a:br>
              <a:rPr lang="fr-FR" altLang="fr-FR" sz="1900" dirty="0">
                <a:solidFill>
                  <a:srgbClr val="D34A9C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9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</a:t>
            </a: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Renseignement des éléments relatifs à l’auto-évaluation par l’établissement/le service</a:t>
            </a:r>
            <a:b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Diffusion et mise à disposition par l’établissement du questionnaire d’évaluation à l’attention des professionnels</a:t>
            </a:r>
            <a:br>
              <a:rPr lang="fr-FR" altLang="fr-FR" sz="16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Diffusion et mise à disposition par l’établissement du questionnaire d’évaluation à l’attention des patients/résidents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fr-FR" altLang="fr-FR" sz="18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Mise en œuvre de l’évaluation</a:t>
            </a:r>
            <a:br>
              <a:rPr lang="fr-FR" altLang="fr-FR" sz="1800" dirty="0">
                <a:solidFill>
                  <a:srgbClr val="D34A9C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(à compléter par l’établissement : enveloppes retour, urnes, personnes chargées de la centralisation…)</a:t>
            </a:r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3877056" y="1546891"/>
            <a:ext cx="7121418" cy="592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fr-FR" altLang="fr-FR" sz="195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L’étude est proposée du … au … </a:t>
            </a:r>
          </a:p>
        </p:txBody>
      </p:sp>
      <p:sp>
        <p:nvSpPr>
          <p:cNvPr id="3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ZoneTexte 14"/>
          <p:cNvSpPr txBox="1"/>
          <p:nvPr/>
        </p:nvSpPr>
        <p:spPr>
          <a:xfrm rot="21434738">
            <a:off x="270657" y="556043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Evaluation de la Bientraitance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65676" y="5774581"/>
            <a:ext cx="3481379" cy="4376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5019613" y="5739187"/>
            <a:ext cx="3173503" cy="51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ou compléter.</a:t>
            </a:r>
          </a:p>
        </p:txBody>
      </p:sp>
      <p:pic>
        <p:nvPicPr>
          <p:cNvPr id="20" name="Image 19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C337C31-65D3-C695-1A22-5065316F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1440182">
            <a:off x="716139" y="1753038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0182">
            <a:off x="774754" y="1642842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37039">
            <a:off x="948460" y="1712399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Et après ?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609344" y="2843666"/>
            <a:ext cx="9328170" cy="35372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fr-FR" altLang="fr-FR" sz="2400" b="1" dirty="0">
                <a:solidFill>
                  <a:srgbClr val="509FAE"/>
                </a:solidFill>
                <a:latin typeface="Tahoma" charset="0"/>
                <a:ea typeface="Tahoma" charset="0"/>
                <a:cs typeface="Tahoma" charset="0"/>
              </a:rPr>
              <a:t>Synthèse par établissement/service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fr-FR" altLang="fr-FR" sz="17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Etat des lieux sur les leviers et faiblesses de l’approche du concept Bientraitance</a:t>
            </a:r>
            <a:endParaRPr lang="fr-FR" altLang="fr-FR" sz="1700" dirty="0">
              <a:solidFill>
                <a:srgbClr val="D34A9C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altLang="fr-FR" sz="17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Définition et priorisation d’actions opérationnelles en faveur de la bientraitance</a:t>
            </a:r>
            <a:endParaRPr lang="fr-FR" altLang="fr-FR" sz="17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2" name="ZoneTexte 11"/>
          <p:cNvSpPr txBox="1"/>
          <p:nvPr/>
        </p:nvSpPr>
        <p:spPr>
          <a:xfrm rot="21434738">
            <a:off x="270657" y="556043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Evaluation de la Bientraitance</a:t>
            </a:r>
          </a:p>
        </p:txBody>
      </p:sp>
      <p:pic>
        <p:nvPicPr>
          <p:cNvPr id="13" name="Image 12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4D4D9D7-EAB5-814F-F8C0-01BF22348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92" y="1753316"/>
            <a:ext cx="5426441" cy="167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8890" y="3556011"/>
            <a:ext cx="849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Merci pour votre attention.</a:t>
            </a:r>
          </a:p>
          <a:p>
            <a:pPr algn="ctr"/>
            <a:r>
              <a:rPr lang="fr-FR" sz="32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Nous comptons sur votre participation !</a:t>
            </a:r>
          </a:p>
        </p:txBody>
      </p:sp>
      <p:sp>
        <p:nvSpPr>
          <p:cNvPr id="12" name="Rectangle 11"/>
          <p:cNvSpPr/>
          <p:nvPr/>
        </p:nvSpPr>
        <p:spPr>
          <a:xfrm rot="21440182">
            <a:off x="-166255" y="6054418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91909" y="6034327"/>
            <a:ext cx="988708" cy="62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2" y="6129796"/>
            <a:ext cx="795242" cy="431170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91E8928-7772-2BD0-221F-FA8FA522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1564142"/>
            <a:ext cx="10241281" cy="3069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466" y="272100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45527" y="3999316"/>
            <a:ext cx="6677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Evaluation (année)</a:t>
            </a:r>
          </a:p>
          <a:p>
            <a:pPr algn="r"/>
            <a:r>
              <a:rPr lang="fr-FR" sz="24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(Intervenant/Groupe de travail)</a:t>
            </a:r>
          </a:p>
          <a:p>
            <a:pPr algn="r"/>
            <a:endParaRPr lang="fr-FR" sz="2400" b="1" dirty="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 rot="21440182">
            <a:off x="-166255" y="6054418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0293" y="6034327"/>
            <a:ext cx="988708" cy="62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25606" y="6179493"/>
            <a:ext cx="88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(Date // Titre de la journée)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11" y="6123068"/>
            <a:ext cx="795242" cy="431170"/>
          </a:xfrm>
          <a:prstGeom prst="rect">
            <a:avLst/>
          </a:prstGeom>
        </p:spPr>
      </p:pic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CD94659-1689-7DA6-BE60-0B5B3F2DA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259931" y="474454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Contexte national « Bientraitance »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781409" y="1849146"/>
            <a:ext cx="9683028" cy="8524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>
              <a:lnSpc>
                <a:spcPct val="100000"/>
              </a:lnSpc>
              <a:buFontTx/>
              <a:buNone/>
            </a:pP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« Posture professionnelle telle qu’une manière d’être, d’agir et de dire, soucieuse de l’autre, réactive à ses besoins et à ses demandes, respectueuses de ses choix et de ses refus. »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781409" y="3846028"/>
            <a:ext cx="9683028" cy="8524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ct val="50000"/>
              </a:spcBef>
              <a:buNone/>
              <a:defRPr/>
            </a:pP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Guide HAS FORAP « Promotion de la Bientraitance » à destination des professionnels en établissements de santé et EHPAD</a:t>
            </a:r>
            <a:endParaRPr lang="fr-FR" altLang="fr-FR" sz="1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781409" y="4834362"/>
            <a:ext cx="9683028" cy="8524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ct val="50000"/>
              </a:spcBef>
              <a:buNone/>
              <a:defRPr/>
            </a:pP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Programme </a:t>
            </a:r>
            <a:r>
              <a:rPr lang="fr-FR" altLang="fr-FR" sz="1800" dirty="0" err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Mobiqual</a:t>
            </a:r>
            <a:b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« Améliorer la qualité du service rendu aux établissements et services médico-sociaux »</a:t>
            </a:r>
          </a:p>
        </p:txBody>
      </p:sp>
      <p:grpSp>
        <p:nvGrpSpPr>
          <p:cNvPr id="12" name="Group 23"/>
          <p:cNvGrpSpPr>
            <a:grpSpLocks noChangeAspect="1"/>
          </p:cNvGrpSpPr>
          <p:nvPr/>
        </p:nvGrpSpPr>
        <p:grpSpPr bwMode="auto">
          <a:xfrm>
            <a:off x="3428079" y="2857276"/>
            <a:ext cx="6389688" cy="585788"/>
            <a:chOff x="2339" y="3996"/>
            <a:chExt cx="10420" cy="950"/>
          </a:xfrm>
        </p:grpSpPr>
        <p:sp>
          <p:nvSpPr>
            <p:cNvPr id="13" name="AutoShape 24"/>
            <p:cNvSpPr>
              <a:spLocks noChangeAspect="1" noChangeArrowheads="1"/>
            </p:cNvSpPr>
            <p:nvPr/>
          </p:nvSpPr>
          <p:spPr bwMode="auto">
            <a:xfrm>
              <a:off x="2339" y="3996"/>
              <a:ext cx="10420" cy="9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2339" y="3996"/>
              <a:ext cx="10420" cy="9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9C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kx="3284103" algn="bl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5131" y="4111"/>
              <a:ext cx="1573" cy="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prstShdw prst="shdw11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16" name="Picture 27" descr="MC900439328[1]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" y="4082"/>
              <a:ext cx="81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8"/>
            <p:cNvPicPr>
              <a:picLocks noChangeAspect="1" noChangeArrowheads="1"/>
            </p:cNvPicPr>
            <p:nvPr/>
          </p:nvPicPr>
          <p:blipFill>
            <a:blip r:embed="rId3">
              <a:lum bright="-12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1" t="18550" r="72865" b="76122"/>
            <a:stretch>
              <a:fillRect/>
            </a:stretch>
          </p:blipFill>
          <p:spPr bwMode="auto">
            <a:xfrm>
              <a:off x="5157" y="4124"/>
              <a:ext cx="1583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kx="3284103" algn="bl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7423" y="4111"/>
              <a:ext cx="1572" cy="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prstShdw prst="shdw11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9689" y="4111"/>
              <a:ext cx="1572" cy="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prstShdw prst="shdw11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131" y="4114"/>
              <a:ext cx="1126" cy="74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>
              <a:prstShdw prst="shdw11">
                <a:srgbClr val="808080">
                  <a:alpha val="50000"/>
                </a:srgbClr>
              </a:prstShdw>
            </a:effectLst>
          </p:spPr>
          <p:txBody>
            <a:bodyPr lIns="64008" tIns="32004" rIns="64008" bIns="32004" anchor="ctr"/>
            <a:lstStyle/>
            <a:p>
              <a:pPr algn="ctr">
                <a:defRPr/>
              </a:pPr>
              <a:r>
                <a:rPr lang="fr-FR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V2014</a:t>
              </a:r>
              <a:endParaRPr lang="fr-FR" dirty="0">
                <a:latin typeface="Optimum" pitchFamily="2" charset="0"/>
              </a:endParaRPr>
            </a:p>
          </p:txBody>
        </p:sp>
        <p:pic>
          <p:nvPicPr>
            <p:cNvPr id="21" name="Picture 32"/>
            <p:cNvPicPr>
              <a:picLocks noChangeAspect="1" noChangeArrowheads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31500" r="72050" b="63174"/>
            <a:stretch>
              <a:fillRect/>
            </a:stretch>
          </p:blipFill>
          <p:spPr bwMode="auto">
            <a:xfrm>
              <a:off x="9758" y="4121"/>
              <a:ext cx="1474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kx="3284103" algn="bl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" name="Picture 33"/>
            <p:cNvPicPr>
              <a:picLocks noChangeAspect="1" noChangeArrowheads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26601" r="72844" b="68495"/>
            <a:stretch>
              <a:fillRect/>
            </a:stretch>
          </p:blipFill>
          <p:spPr bwMode="auto">
            <a:xfrm>
              <a:off x="7463" y="4167"/>
              <a:ext cx="1471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kx="3284103" algn="bl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1" descr="ane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6" y="1932283"/>
            <a:ext cx="951058" cy="56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H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7" y="2744558"/>
            <a:ext cx="999165" cy="46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t="19971" r="35298" b="6796"/>
          <a:stretch>
            <a:fillRect/>
          </a:stretch>
        </p:blipFill>
        <p:spPr bwMode="auto">
          <a:xfrm>
            <a:off x="913771" y="3603585"/>
            <a:ext cx="714220" cy="102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14682" r="54425" b="76244"/>
          <a:stretch>
            <a:fillRect/>
          </a:stretch>
        </p:blipFill>
        <p:spPr bwMode="auto">
          <a:xfrm>
            <a:off x="662929" y="4978443"/>
            <a:ext cx="1147191" cy="268911"/>
          </a:xfrm>
          <a:prstGeom prst="rect">
            <a:avLst/>
          </a:prstGeom>
          <a:noFill/>
          <a:ln>
            <a:noFill/>
          </a:ln>
          <a:effectLst>
            <a:outerShdw sx="1000" sy="1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34" name="Image 33" descr="QUALIRE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274E560-3FAC-E9F8-B328-39354251E8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5686425" y="4147573"/>
            <a:ext cx="2871788" cy="4375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539318" y="3726997"/>
            <a:ext cx="2871788" cy="4375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57016" y="400674"/>
            <a:ext cx="1042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Groupe de travail Bientraitance – Réseau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QualiREL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santé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1257" y="2157687"/>
            <a:ext cx="3987922" cy="577133"/>
          </a:xfrm>
          <a:prstGeom prst="rect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75212" y="2157687"/>
            <a:ext cx="616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Approche du concept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254486" y="3163174"/>
            <a:ext cx="9683028" cy="15852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« La Bientraitance est une démarche globale dans la prise en charge du patient / du résident et de l’accueil de l’entourage visant à promouvoir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le respect des droits et libertés du patient / du résident, son écoute et ses besoins, tout en prévenant la maltraitance</a:t>
            </a:r>
            <a:r>
              <a:rPr lang="fr-FR" altLang="fr-FR" sz="20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. »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225008" y="542031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364951" y="546342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patient et résident.</a:t>
            </a:r>
          </a:p>
        </p:txBody>
      </p:sp>
      <p:pic>
        <p:nvPicPr>
          <p:cNvPr id="21" name="Image 20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68BC96A-F4D8-F963-C87D-6F7C0A0C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025" y="1644343"/>
            <a:ext cx="5688386" cy="577133"/>
          </a:xfrm>
          <a:prstGeom prst="rect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75212" y="1644343"/>
            <a:ext cx="616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Les acteurs de la bientraitance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302017" y="5062714"/>
            <a:ext cx="2149475" cy="1100137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txBody>
          <a:bodyPr lIns="64922" tIns="32461" rIns="64922" bIns="32461"/>
          <a:lstStyle/>
          <a:p>
            <a:pPr algn="ctr">
              <a:defRPr/>
            </a:pPr>
            <a:r>
              <a:rPr lang="fr-FR" sz="1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Tahoma" charset="0"/>
                <a:cs typeface="Tahoma" charset="0"/>
              </a:rPr>
              <a:t>Variantes</a:t>
            </a:r>
          </a:p>
          <a:p>
            <a:pPr algn="ctr">
              <a:defRPr/>
            </a:pPr>
            <a:endParaRPr lang="fr-FR" sz="12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Taille de l’établissement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Type de prise en charge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Type de patient / usager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3801391" y="2693654"/>
            <a:ext cx="4495800" cy="3246437"/>
          </a:xfrm>
          <a:prstGeom prst="ellipse">
            <a:avLst/>
          </a:prstGeom>
          <a:noFill/>
          <a:ln w="57150">
            <a:solidFill>
              <a:srgbClr val="B04EA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5254351" y="3630818"/>
            <a:ext cx="1632743" cy="1329246"/>
          </a:xfrm>
          <a:prstGeom prst="ellipse">
            <a:avLst/>
          </a:prstGeom>
          <a:solidFill>
            <a:srgbClr val="C4B7DA"/>
          </a:solidFill>
          <a:ln w="9525">
            <a:solidFill>
              <a:srgbClr val="B28AC9"/>
            </a:solidFill>
            <a:round/>
            <a:headEnd/>
            <a:tailEnd/>
          </a:ln>
        </p:spPr>
        <p:txBody>
          <a:bodyPr lIns="67666" tIns="33833" rIns="67666" bIns="338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77697" y="3904076"/>
            <a:ext cx="1236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66" tIns="33833" rIns="67666" bIns="33833"/>
          <a:lstStyle/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Tahoma" charset="0"/>
                <a:cs typeface="Tahoma" charset="0"/>
              </a:rPr>
              <a:t>Bientraitance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Tahoma" charset="0"/>
                <a:cs typeface="Tahoma" charset="0"/>
              </a:rPr>
              <a:t>Patient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Tahoma" charset="0"/>
                <a:cs typeface="Tahoma" charset="0"/>
              </a:rPr>
              <a:t>Usager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Tahoma" charset="0"/>
                <a:cs typeface="Tahoma" charset="0"/>
              </a:rPr>
              <a:t>Résident</a:t>
            </a:r>
            <a:endParaRPr lang="fr-FR" sz="1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845779" y="3867189"/>
            <a:ext cx="700087" cy="350838"/>
          </a:xfrm>
          <a:prstGeom prst="line">
            <a:avLst/>
          </a:prstGeom>
          <a:noFill/>
          <a:ln w="28575">
            <a:solidFill>
              <a:srgbClr val="509FA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6603048" y="3884745"/>
            <a:ext cx="660400" cy="350838"/>
          </a:xfrm>
          <a:prstGeom prst="line">
            <a:avLst/>
          </a:prstGeom>
          <a:noFill/>
          <a:ln w="28575">
            <a:solidFill>
              <a:srgbClr val="509FA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6071516" y="4703148"/>
            <a:ext cx="0" cy="5715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 flipH="1" flipV="1">
            <a:off x="4296691" y="3087354"/>
            <a:ext cx="3422650" cy="2370137"/>
          </a:xfrm>
          <a:prstGeom prst="ellipse">
            <a:avLst/>
          </a:prstGeom>
          <a:noFill/>
          <a:ln w="57150">
            <a:solidFill>
              <a:srgbClr val="B04EA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Rectangle 1"/>
          <p:cNvSpPr/>
          <p:nvPr/>
        </p:nvSpPr>
        <p:spPr>
          <a:xfrm>
            <a:off x="5699387" y="5244579"/>
            <a:ext cx="83371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492078" y="5244579"/>
            <a:ext cx="1235075" cy="22225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66" tIns="33833" rIns="67666" bIns="33833"/>
          <a:lstStyle/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Patient Usager Résident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Entourage</a:t>
            </a:r>
            <a:endParaRPr lang="fr-FR" sz="1600" dirty="0">
              <a:solidFill>
                <a:schemeClr val="accent5">
                  <a:lumMod val="5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3603351" y="2945114"/>
            <a:ext cx="1632743" cy="1208405"/>
          </a:xfrm>
          <a:prstGeom prst="ellipse">
            <a:avLst/>
          </a:prstGeom>
          <a:solidFill>
            <a:srgbClr val="86D1E0"/>
          </a:solidFill>
          <a:ln w="9525">
            <a:solidFill>
              <a:srgbClr val="509FAE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01391" y="3306429"/>
            <a:ext cx="1236662" cy="47466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66" tIns="33833" rIns="67666" bIns="33833"/>
          <a:lstStyle/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Management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Institution</a:t>
            </a:r>
            <a:endParaRPr lang="fr-FR" sz="1600" dirty="0">
              <a:solidFill>
                <a:schemeClr val="accent5">
                  <a:lumMod val="5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819625" y="3032506"/>
            <a:ext cx="1632744" cy="1206658"/>
          </a:xfrm>
          <a:prstGeom prst="ellipse">
            <a:avLst/>
          </a:prstGeom>
          <a:solidFill>
            <a:srgbClr val="86D1E0"/>
          </a:solidFill>
          <a:ln w="9525">
            <a:solidFill>
              <a:srgbClr val="509FAE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7017666" y="3527091"/>
            <a:ext cx="1238250" cy="22383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66" tIns="33833" rIns="67666" bIns="33833"/>
          <a:lstStyle/>
          <a:p>
            <a:pPr algn="ctr">
              <a:defRPr/>
            </a:pPr>
            <a:r>
              <a:rPr lang="fr-FR" sz="1200" b="1">
                <a:solidFill>
                  <a:schemeClr val="accent5">
                    <a:lumMod val="50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Professionnel</a:t>
            </a:r>
            <a:endParaRPr lang="fr-FR" sz="1600">
              <a:solidFill>
                <a:schemeClr val="accent5">
                  <a:lumMod val="5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Triangle 2"/>
          <p:cNvSpPr/>
          <p:nvPr/>
        </p:nvSpPr>
        <p:spPr>
          <a:xfrm rot="5400000">
            <a:off x="5921216" y="2498691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33"/>
          <p:cNvSpPr/>
          <p:nvPr/>
        </p:nvSpPr>
        <p:spPr>
          <a:xfrm rot="16200000">
            <a:off x="5921216" y="2938544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34"/>
          <p:cNvSpPr/>
          <p:nvPr/>
        </p:nvSpPr>
        <p:spPr>
          <a:xfrm rot="17100000">
            <a:off x="7176036" y="4775972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35"/>
          <p:cNvSpPr/>
          <p:nvPr/>
        </p:nvSpPr>
        <p:spPr>
          <a:xfrm rot="21192443">
            <a:off x="7512594" y="5216511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36"/>
          <p:cNvSpPr/>
          <p:nvPr/>
        </p:nvSpPr>
        <p:spPr>
          <a:xfrm rot="14400000">
            <a:off x="4634268" y="5019476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37"/>
          <p:cNvSpPr/>
          <p:nvPr/>
        </p:nvSpPr>
        <p:spPr>
          <a:xfrm rot="18576702">
            <a:off x="4138098" y="5178278"/>
            <a:ext cx="349623" cy="301399"/>
          </a:xfrm>
          <a:prstGeom prst="triangle">
            <a:avLst/>
          </a:prstGeom>
          <a:solidFill>
            <a:srgbClr val="B0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42" name="Image 41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 rot="21434738">
            <a:off x="157016" y="400674"/>
            <a:ext cx="1042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Groupe de travail Bientraitance – Réseau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QualiREL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santé</a:t>
            </a:r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D469826-155B-D166-D4D4-429F21478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715374" y="4100513"/>
            <a:ext cx="2071689" cy="4143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1434738">
            <a:off x="279841" y="560965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La Bientraitance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54486" y="2419448"/>
            <a:ext cx="9683028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 </a:t>
            </a:r>
            <a:r>
              <a:rPr lang="fr-FR" altLang="fr-FR" sz="20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professionnel</a:t>
            </a: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favorise la bientraitance par la mobilisation de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ses savoirs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(ses connaissances), son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savoir-être</a:t>
            </a: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(sa posture professionnelle et son humanisme) et son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savoir-faire</a:t>
            </a:r>
            <a:r>
              <a:rPr lang="fr-FR" altLang="fr-FR" sz="2000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algn="ctr">
              <a:spcBef>
                <a:spcPct val="0"/>
              </a:spcBef>
              <a:buNone/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savoir-être</a:t>
            </a: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contribue au climat de confiance, au respect, et l’écoute du patient.</a:t>
            </a:r>
          </a:p>
          <a:p>
            <a:pPr algn="ctr">
              <a:spcBef>
                <a:spcPct val="0"/>
              </a:spcBef>
              <a:buNone/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savoir-faire</a:t>
            </a: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se décline tout au long de la prise en charge du patient/résident : de l’admission à la sortie.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25008" y="542031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64951" y="546342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patient et résident.</a:t>
            </a:r>
          </a:p>
        </p:txBody>
      </p:sp>
      <p:pic>
        <p:nvPicPr>
          <p:cNvPr id="17" name="Image 16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BF7B075-97A8-0F5E-4590-20399689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5807453" y="2144298"/>
            <a:ext cx="2650747" cy="3946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254486" y="2144298"/>
            <a:ext cx="9683028" cy="13101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L’</a:t>
            </a:r>
            <a:r>
              <a:rPr lang="fr-FR" altLang="fr-FR" sz="2000" b="1" dirty="0">
                <a:solidFill>
                  <a:srgbClr val="B04EA3"/>
                </a:solidFill>
                <a:latin typeface="Tahoma" charset="0"/>
                <a:ea typeface="Tahoma" charset="0"/>
                <a:cs typeface="Tahoma" charset="0"/>
              </a:rPr>
              <a:t>institution</a:t>
            </a: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favorise la bientraitance du patient, du résident par l’intégration de cette dimension dans l’ensemble de ses processus dont les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processus de pilotage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et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supports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processus de pilotage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se définit dans le management et l’amélioration de la qualité et la gestion des risques.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Les </a:t>
            </a:r>
            <a:r>
              <a:rPr lang="fr-FR" altLang="fr-FR" sz="2000" b="1" dirty="0">
                <a:solidFill>
                  <a:srgbClr val="86D1E0"/>
                </a:solidFill>
                <a:latin typeface="Tahoma" charset="0"/>
                <a:ea typeface="Tahoma" charset="0"/>
                <a:cs typeface="Tahoma" charset="0"/>
              </a:rPr>
              <a:t>processus supports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intègrent la gestion des ressources humaines, la gestion du système d’information, l’hôtellerie, les achats-approvisionnement médicaux, hygiène, la sécurité-maintenance ainsi que la logistique.</a:t>
            </a:r>
          </a:p>
        </p:txBody>
      </p:sp>
      <p:sp>
        <p:nvSpPr>
          <p:cNvPr id="17" name="ZoneTexte 16"/>
          <p:cNvSpPr txBox="1"/>
          <p:nvPr/>
        </p:nvSpPr>
        <p:spPr>
          <a:xfrm rot="21434738">
            <a:off x="258103" y="547518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La Bientraitance (2)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225008" y="542031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364951" y="546342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patient et résident.</a:t>
            </a:r>
          </a:p>
        </p:txBody>
      </p:sp>
      <p:pic>
        <p:nvPicPr>
          <p:cNvPr id="12" name="Image 11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BD43973-AFFF-F20C-57DD-BDD065CA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34738">
            <a:off x="258103" y="547518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La Bientraitance (3)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254486" y="3092834"/>
            <a:ext cx="9683028" cy="15852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L’ensemble des acteurs favorise la Bientraitance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par leurs interactions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421397" y="6013328"/>
            <a:ext cx="1426695" cy="6017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3328" y="6037874"/>
            <a:ext cx="1300525" cy="499291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9F1CDBE-1DF1-7C16-C8E2-735D3726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rot="21440182">
            <a:off x="-166255" y="6054418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1440182">
            <a:off x="935595" y="4731771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1440182">
            <a:off x="4634889" y="4562955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1440182">
            <a:off x="8334183" y="4394139"/>
            <a:ext cx="2819702" cy="68213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pic>
        <p:nvPicPr>
          <p:cNvPr id="13" name="Image 12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18" y="1541336"/>
            <a:ext cx="6967346" cy="208843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626822" y="3141491"/>
            <a:ext cx="667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Evaluation</a:t>
            </a:r>
          </a:p>
        </p:txBody>
      </p:sp>
      <p:sp>
        <p:nvSpPr>
          <p:cNvPr id="17" name="Rectangle 16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1440182">
            <a:off x="994210" y="4621575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1440182">
            <a:off x="4693504" y="4452759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0182">
            <a:off x="8392798" y="4283943"/>
            <a:ext cx="2819702" cy="682133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rot="21437039">
            <a:off x="1167916" y="4691132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Pourquoi ?</a:t>
            </a:r>
            <a:endParaRPr lang="fr-FR" sz="2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1437039">
            <a:off x="4807970" y="4508253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Comment ?</a:t>
            </a:r>
          </a:p>
        </p:txBody>
      </p:sp>
      <p:sp>
        <p:nvSpPr>
          <p:cNvPr id="27" name="ZoneTexte 26"/>
          <p:cNvSpPr txBox="1"/>
          <p:nvPr/>
        </p:nvSpPr>
        <p:spPr>
          <a:xfrm rot="21437039">
            <a:off x="8507265" y="4343661"/>
            <a:ext cx="25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Et Après 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54973" y="6034327"/>
            <a:ext cx="988708" cy="62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1" name="Image 3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06" y="6123068"/>
            <a:ext cx="795242" cy="431170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B9EA502-2D1A-B913-7D4E-B27BD83F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725" y="967449"/>
            <a:ext cx="130507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38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940</Words>
  <Application>Microsoft Office PowerPoint</Application>
  <PresentationFormat>Grand écran</PresentationFormat>
  <Paragraphs>115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Optimum</vt:lpstr>
      <vt:lpstr>Tahoma</vt:lpstr>
      <vt:lpstr>Thème Office</vt:lpstr>
      <vt:lpstr>Note d’information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Présentation PowerPoint</vt:lpstr>
      <vt:lpstr>Logo de l’établissement</vt:lpstr>
      <vt:lpstr>Logo de l’établissement</vt:lpstr>
      <vt:lpstr>Logo de l’établissement</vt:lpstr>
      <vt:lpstr>Logo de l’établissement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Laurine Dutoit</cp:lastModifiedBy>
  <cp:revision>68</cp:revision>
  <dcterms:created xsi:type="dcterms:W3CDTF">2016-11-16T14:49:59Z</dcterms:created>
  <dcterms:modified xsi:type="dcterms:W3CDTF">2025-01-28T14:07:28Z</dcterms:modified>
</cp:coreProperties>
</file>