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11E"/>
    <a:srgbClr val="ED883A"/>
    <a:srgbClr val="B494D7"/>
    <a:srgbClr val="86D1E0"/>
    <a:srgbClr val="C05C35"/>
    <a:srgbClr val="BCA7D7"/>
    <a:srgbClr val="D4F4FB"/>
    <a:srgbClr val="DAF1FB"/>
    <a:srgbClr val="9DD0DB"/>
    <a:srgbClr val="A6D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73771-05AE-4128-84AC-CF0C8E91D91A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92FA5-8420-4719-904E-F8D470B975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60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fld id="{1C88F2B2-6E36-BF41-B3A4-6DBDF0918863}" type="datetimeFigureOut">
              <a:rPr lang="fr-FR" smtClean="0"/>
              <a:pPr/>
              <a:t>28/01/2025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fld id="{C2EB76E2-2131-6F4F-B3AE-FE5FA1358C4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13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76E2-2131-6F4F-B3AE-FE5FA1358C4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52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76E2-2131-6F4F-B3AE-FE5FA1358C4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0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76E2-2131-6F4F-B3AE-FE5FA1358C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7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B76E2-2131-6F4F-B3AE-FE5FA1358C4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6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B43F-C25B-4589-ACB9-FEACF773348C}" type="datetime1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06CA-0F9C-48B3-B8AC-9E966454521A}" type="datetime1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9820-CCD8-4B64-AEE4-2A3592BD9997}" type="datetime1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EC21-6CB2-4D62-90F6-F021CE5CE317}" type="datetime1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A41-8AA2-48F0-9D2D-C2A1B92B9F2B}" type="datetime1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93D32-655A-4F30-8E67-88AECD3F0986}" type="datetime1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903F-BB3C-483C-967A-DA75D4308EB5}" type="datetime1">
              <a:rPr lang="fr-FR" smtClean="0"/>
              <a:t>28/01/2025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DB9B-DBBB-4325-A192-5B2BA047399D}" type="datetime1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99E3-2E49-4417-A048-15012FF3FDCE}" type="datetime1">
              <a:rPr lang="fr-FR" smtClean="0"/>
              <a:t>28/01/2025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017D-F515-4FA0-9763-CA9220DF9BDD}" type="datetime1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5087-2521-4430-896D-0E2F144ECD01}" type="datetime1">
              <a:rPr lang="fr-FR" smtClean="0"/>
              <a:t>28/01/2025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fld id="{25224C4B-E0C3-4FB6-8B84-494FF245F3B0}" type="datetime1">
              <a:rPr lang="fr-FR" smtClean="0"/>
              <a:t>28/01/2025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fld id="{A5B26AE7-1EF8-6447-85CD-8FFA54DD21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Tahom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ahom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ahom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ahom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55268" y="571520"/>
            <a:ext cx="4086225" cy="579848"/>
          </a:xfrm>
          <a:solidFill>
            <a:srgbClr val="83D2DE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Note d’information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4426" y="1594296"/>
            <a:ext cx="9967911" cy="4477892"/>
          </a:xfrm>
          <a:ln>
            <a:noFill/>
          </a:ln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Tx/>
              <a:buChar char="-"/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Ce support Power Point® vous est proposé par le Réseau Santé Qualité Risques dans le cadre de l’évaluation « Regards croisés sur la bientraitance ».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Il est à destination des personnes en charge de la restitution des résultats auprès des professionnels de terrain et des instances, en lien avec les usagers.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Le cadre proposé est générique et doit être adapté au contexte de l’établissement. Un code couleur </a:t>
            </a:r>
            <a:r>
              <a:rPr lang="fr-FR" altLang="fr-FR" sz="2000" b="1" dirty="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rPr>
              <a:t>jaune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vous permet d’identifier la procédure à suivre pour adapter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ea typeface="Tahoma" charset="0"/>
                <a:cs typeface="Tahoma" charset="0"/>
              </a:rPr>
              <a:t>le support. 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- Le temps de restitution doit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ea typeface="Tahoma" charset="0"/>
                <a:cs typeface="Tahoma" charset="0"/>
              </a:rPr>
              <a:t>permettre de laisser la place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aux échanges. Il est nécessaire de compter 1 à 2 minutes par diapositive (hors échanges).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fr-FR" altLang="fr-FR" sz="20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1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225008" y="5634634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364951" y="5677740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Cette diapositive est à supprimer</a:t>
            </a:r>
          </a:p>
        </p:txBody>
      </p:sp>
      <p:pic>
        <p:nvPicPr>
          <p:cNvPr id="8" name="Image 7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D780D5-7A6E-31CE-D725-2EE78EFE2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76" y="262220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TEN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7" y="3081194"/>
            <a:ext cx="1228797" cy="1228797"/>
          </a:xfrm>
          <a:prstGeom prst="rect">
            <a:avLst/>
          </a:prstGeom>
        </p:spPr>
      </p:pic>
      <p:pic>
        <p:nvPicPr>
          <p:cNvPr id="5" name="Image 4" descr="POUCE_DOW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4522687"/>
            <a:ext cx="1228797" cy="1228797"/>
          </a:xfrm>
          <a:prstGeom prst="rect">
            <a:avLst/>
          </a:prstGeom>
        </p:spPr>
      </p:pic>
      <p:pic>
        <p:nvPicPr>
          <p:cNvPr id="6" name="Image 5" descr="POUCE_U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1600153"/>
            <a:ext cx="1228797" cy="1228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6227" y="1637733"/>
            <a:ext cx="8175004" cy="1201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27" y="3077835"/>
            <a:ext cx="8175004" cy="1201003"/>
          </a:xfrm>
          <a:prstGeom prst="rect">
            <a:avLst/>
          </a:prstGeom>
          <a:solidFill>
            <a:srgbClr val="FB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6227" y="4517937"/>
            <a:ext cx="8175004" cy="1201003"/>
          </a:xfrm>
          <a:prstGeom prst="rect">
            <a:avLst/>
          </a:prstGeom>
          <a:solidFill>
            <a:srgbClr val="FC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56350" y="1750280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supérieures à 80%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56350" y="3187019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comprises entre 60 et 80%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56350" y="4644128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 ou les items dont les réponses rarement/jamais sont supérieures à 10%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9</a:t>
            </a:r>
          </a:p>
        </p:txBody>
      </p:sp>
      <p:pic>
        <p:nvPicPr>
          <p:cNvPr id="21" name="Image 20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35A73D1-4A1D-D67A-8A43-74A75CBE7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6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(2)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6227" y="2006227"/>
            <a:ext cx="8175004" cy="3755227"/>
          </a:xfrm>
          <a:prstGeom prst="rect">
            <a:avLst/>
          </a:prstGeom>
          <a:solidFill>
            <a:srgbClr val="DA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3606" y="1657199"/>
            <a:ext cx="6383224" cy="676571"/>
          </a:xfrm>
          <a:prstGeom prst="rect">
            <a:avLst/>
          </a:prstGeom>
          <a:solidFill>
            <a:srgbClr val="B3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75212" y="1756637"/>
            <a:ext cx="616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Compléter par l’item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614255" y="1756637"/>
            <a:ext cx="2106623" cy="40048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717205" y="1943139"/>
            <a:ext cx="1949081" cy="35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Diapositive à dupliquer.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chaque item où des actions d’amélioration sont à définir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le parallèle avec le questionnaire à l’attention des professionnels et patients/ résidents ;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Identifier des éléments d’interprétation ;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Proposer une ou plusieurs actions d’amélioration.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10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F8DC414-0C34-3BAD-451D-D066FBAD8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1434738">
            <a:off x="207219" y="464842"/>
            <a:ext cx="6712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Indicateurs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d’approche managériale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8909" y="1566673"/>
            <a:ext cx="5131735" cy="4401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0643" y="1566673"/>
            <a:ext cx="540544" cy="440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58909" y="1603184"/>
            <a:ext cx="5129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Centrée sur le management et </a:t>
            </a:r>
            <a:r>
              <a:rPr lang="fr-FR" sz="16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les organisations</a:t>
            </a:r>
            <a:endParaRPr lang="fr-FR" sz="16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423270" y="1603184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00100" y="5695960"/>
            <a:ext cx="5126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Réponses à l’auto-évaluation de l’établissement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9614255" y="200682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9659815" y="2011380"/>
            <a:ext cx="2061063" cy="348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modifier le graphique,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graphicFrame>
        <p:nvGraphicFramePr>
          <p:cNvPr id="20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171275"/>
              </p:ext>
            </p:extLst>
          </p:nvPr>
        </p:nvGraphicFramePr>
        <p:xfrm>
          <a:off x="2806700" y="2067449"/>
          <a:ext cx="6578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584251" imgH="3383573" progId="Excel.Chart.8">
                  <p:embed/>
                </p:oleObj>
              </mc:Choice>
              <mc:Fallback>
                <p:oleObj r:id="rId2" imgW="6584251" imgH="33835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067449"/>
                        <a:ext cx="6578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à coins arrondis 24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" y="2718212"/>
            <a:ext cx="1971854" cy="13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11</a:t>
            </a:r>
          </a:p>
        </p:txBody>
      </p:sp>
      <p:pic>
        <p:nvPicPr>
          <p:cNvPr id="22" name="Image 21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C83D50D-F09F-F2CD-BECD-36B091471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TEN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7" y="3081194"/>
            <a:ext cx="1228797" cy="1228797"/>
          </a:xfrm>
          <a:prstGeom prst="rect">
            <a:avLst/>
          </a:prstGeom>
        </p:spPr>
      </p:pic>
      <p:pic>
        <p:nvPicPr>
          <p:cNvPr id="5" name="Image 4" descr="POUCE_DOW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4522687"/>
            <a:ext cx="1228797" cy="1228797"/>
          </a:xfrm>
          <a:prstGeom prst="rect">
            <a:avLst/>
          </a:prstGeom>
        </p:spPr>
      </p:pic>
      <p:pic>
        <p:nvPicPr>
          <p:cNvPr id="6" name="Image 5" descr="POUCE_U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1600153"/>
            <a:ext cx="1228797" cy="1228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434738">
            <a:off x="196346" y="382954"/>
            <a:ext cx="1009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d’approche managériale : Enseignement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6227" y="1637733"/>
            <a:ext cx="8175004" cy="1201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27" y="3077835"/>
            <a:ext cx="8175004" cy="1201003"/>
          </a:xfrm>
          <a:prstGeom prst="rect">
            <a:avLst/>
          </a:prstGeom>
          <a:solidFill>
            <a:srgbClr val="FB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6227" y="4517937"/>
            <a:ext cx="8175004" cy="1201003"/>
          </a:xfrm>
          <a:prstGeom prst="rect">
            <a:avLst/>
          </a:prstGeom>
          <a:solidFill>
            <a:srgbClr val="FC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56350" y="1750280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supérieures à 80%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56350" y="3187019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comprises entre 60 et 80%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56350" y="4644128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156350" y="4644128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 ou les items dont les réponses rarement/jamais sont supérieures à 10%</a:t>
            </a:r>
          </a:p>
        </p:txBody>
      </p:sp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12</a:t>
            </a:r>
          </a:p>
        </p:txBody>
      </p:sp>
      <p:pic>
        <p:nvPicPr>
          <p:cNvPr id="22" name="Image 21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955A07E-C8E9-F035-4776-5F94E71FA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434738">
            <a:off x="196346" y="382954"/>
            <a:ext cx="10091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d’approche managériale : Enseignement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(1)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6227" y="2006227"/>
            <a:ext cx="8175004" cy="3755227"/>
          </a:xfrm>
          <a:prstGeom prst="rect">
            <a:avLst/>
          </a:prstGeom>
          <a:solidFill>
            <a:srgbClr val="DA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3606" y="1657199"/>
            <a:ext cx="6383224" cy="676571"/>
          </a:xfrm>
          <a:prstGeom prst="rect">
            <a:avLst/>
          </a:prstGeom>
          <a:solidFill>
            <a:srgbClr val="B3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75212" y="1756637"/>
            <a:ext cx="616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Compléter par l’item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9614255" y="1756637"/>
            <a:ext cx="2106623" cy="40048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9717205" y="1943139"/>
            <a:ext cx="1949081" cy="35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Diapositive à dupliquer.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chaque item où des actions d’amélioration sont à définir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le parallèle avec le questionnaire à l’attention des professionnels et patients/ résidents ;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Identifier des éléments d’interprétation ;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Proposer une ou plusieurs actions d’amélioration.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13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448564B-6EE4-8400-A840-BF3BFFB32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"/>
          <p:cNvGrpSpPr>
            <a:grpSpLocks/>
          </p:cNvGrpSpPr>
          <p:nvPr/>
        </p:nvGrpSpPr>
        <p:grpSpPr bwMode="auto">
          <a:xfrm>
            <a:off x="798513" y="1727200"/>
            <a:ext cx="10594976" cy="5205413"/>
            <a:chOff x="-24851" y="1887028"/>
            <a:chExt cx="8916966" cy="4380322"/>
          </a:xfrm>
        </p:grpSpPr>
        <p:pic>
          <p:nvPicPr>
            <p:cNvPr id="15" name="Imag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235" y="2461538"/>
              <a:ext cx="2736957" cy="241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6" name="Graphique 14"/>
            <p:cNvGraphicFramePr>
              <a:graphicFrameLocks/>
            </p:cNvGraphicFramePr>
            <p:nvPr/>
          </p:nvGraphicFramePr>
          <p:xfrm>
            <a:off x="-24851" y="1887028"/>
            <a:ext cx="8916966" cy="4380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euille de calcul" r:id="rId3" imgW="8919221" imgH="4377307" progId="Excel.Sheet.8">
                    <p:embed/>
                  </p:oleObj>
                </mc:Choice>
                <mc:Fallback>
                  <p:oleObj name="Feuille de calcul" r:id="rId3" imgW="8919221" imgH="437730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4851" y="1887028"/>
                          <a:ext cx="8916966" cy="4380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434738">
            <a:off x="197346" y="342010"/>
            <a:ext cx="1131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de perception de la bientraitance - Professionnels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614255" y="200682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9659815" y="2011380"/>
            <a:ext cx="2061063" cy="348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modifier les données du graphique :</a:t>
            </a:r>
          </a:p>
          <a:p>
            <a:pPr marL="171450" indent="-171450" algn="ctr">
              <a:buFont typeface="Arial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Double cliquer sur le radar – Convertir</a:t>
            </a:r>
          </a:p>
          <a:p>
            <a:pPr marL="171450" indent="-171450" algn="ctr">
              <a:buFont typeface="Arial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Onglet « Création »</a:t>
            </a:r>
          </a:p>
          <a:p>
            <a:pPr marL="171450" indent="-171450" algn="ctr">
              <a:buFont typeface="Arial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Bouton « modifier les données »</a:t>
            </a:r>
          </a:p>
          <a:p>
            <a:pPr marL="171450" indent="-171450" algn="ctr">
              <a:buFont typeface="Arial" charset="0"/>
              <a:buChar char="•"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Un tableur Excel s’ouvre vous permettant d’incrémenter vos résultats.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" y="2718212"/>
            <a:ext cx="1971854" cy="13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14</a:t>
            </a:r>
          </a:p>
        </p:txBody>
      </p:sp>
      <p:pic>
        <p:nvPicPr>
          <p:cNvPr id="22" name="Image 21" descr="QUALIR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F1B1F35-4F72-2A4C-5132-E266A1A236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0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434738">
            <a:off x="197346" y="342010"/>
            <a:ext cx="1131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de perception de la bientraitance - Professionnels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9720" y="1539377"/>
            <a:ext cx="1007006" cy="440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6727" y="1539377"/>
            <a:ext cx="540544" cy="44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19720" y="1575888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Respect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59354" y="157588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90269" y="2064214"/>
            <a:ext cx="794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 des professionnels sur leurs pratiques en tant que soignant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12723" y="5551644"/>
            <a:ext cx="7901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Taux de toujours/très souvent au questionnaire à l’attention des professionnels</a:t>
            </a:r>
          </a:p>
        </p:txBody>
      </p:sp>
      <p:graphicFrame>
        <p:nvGraphicFramePr>
          <p:cNvPr id="12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48347"/>
              </p:ext>
            </p:extLst>
          </p:nvPr>
        </p:nvGraphicFramePr>
        <p:xfrm>
          <a:off x="2549525" y="2537111"/>
          <a:ext cx="7092950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090262" imgH="3139712" progId="Excel.Chart.8">
                  <p:embed/>
                </p:oleObj>
              </mc:Choice>
              <mc:Fallback>
                <p:oleObj r:id="rId2" imgW="7090262" imgH="313971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2537111"/>
                        <a:ext cx="7092950" cy="314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10010041" y="2293434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055601" y="2297988"/>
            <a:ext cx="2061063" cy="348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modifier le graphique,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" y="2718212"/>
            <a:ext cx="1971854" cy="13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15</a:t>
            </a:r>
          </a:p>
        </p:txBody>
      </p:sp>
      <p:pic>
        <p:nvPicPr>
          <p:cNvPr id="22" name="Image 21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C895E36-F706-F777-4A74-F13187E5C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TTEN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7" y="3081194"/>
            <a:ext cx="1228797" cy="1228797"/>
          </a:xfrm>
          <a:prstGeom prst="rect">
            <a:avLst/>
          </a:prstGeom>
        </p:spPr>
      </p:pic>
      <p:pic>
        <p:nvPicPr>
          <p:cNvPr id="5" name="Image 4" descr="POUCE_DOW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4522687"/>
            <a:ext cx="1228797" cy="1228797"/>
          </a:xfrm>
          <a:prstGeom prst="rect">
            <a:avLst/>
          </a:prstGeom>
        </p:spPr>
      </p:pic>
      <p:pic>
        <p:nvPicPr>
          <p:cNvPr id="6" name="Image 5" descr="POUCE_U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1600153"/>
            <a:ext cx="1228797" cy="12287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(1)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6227" y="1637733"/>
            <a:ext cx="8175004" cy="1201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27" y="3077835"/>
            <a:ext cx="8175004" cy="1201003"/>
          </a:xfrm>
          <a:prstGeom prst="rect">
            <a:avLst/>
          </a:prstGeom>
          <a:solidFill>
            <a:srgbClr val="FB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6227" y="4517937"/>
            <a:ext cx="8175004" cy="1201003"/>
          </a:xfrm>
          <a:prstGeom prst="rect">
            <a:avLst/>
          </a:prstGeom>
          <a:solidFill>
            <a:srgbClr val="FC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56350" y="1750280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supérieures à 80%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56350" y="3187019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comprises entre 60 et 80%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56350" y="4644128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444575" y="596861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521744" y="6039916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56350" y="4644128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 ou les items dont les réponses rarement/jamais sont supérieures à 10%</a:t>
            </a: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16</a:t>
            </a:r>
          </a:p>
        </p:txBody>
      </p:sp>
      <p:pic>
        <p:nvPicPr>
          <p:cNvPr id="20" name="Image 19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677459B-9F73-EB3E-8B87-C58F95832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(2)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6227" y="2006227"/>
            <a:ext cx="8175004" cy="3755227"/>
          </a:xfrm>
          <a:prstGeom prst="rect">
            <a:avLst/>
          </a:prstGeom>
          <a:solidFill>
            <a:srgbClr val="DA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3606" y="1657199"/>
            <a:ext cx="6383224" cy="676571"/>
          </a:xfrm>
          <a:prstGeom prst="rect">
            <a:avLst/>
          </a:prstGeom>
          <a:solidFill>
            <a:srgbClr val="B3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75212" y="1756637"/>
            <a:ext cx="616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Compléter par l’item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614255" y="1756637"/>
            <a:ext cx="2106623" cy="40048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717205" y="1943139"/>
            <a:ext cx="1949081" cy="35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Diapositive à dupliquer.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chaque item où des actions d’amélioration sont à définir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le parallèle avec le questionnaire à l’attention des professionnels et patients/ résidents ;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Identifier des éléments d’interprétation ;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Proposer une ou plusieurs actions d’amélioration.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17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F78CEDA-7FB8-0B1C-9531-D10E1E2A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1434738">
            <a:off x="197346" y="342010"/>
            <a:ext cx="1131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de perception de la bientraitance - Professionnels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8733" y="1539377"/>
            <a:ext cx="1549831" cy="440153"/>
          </a:xfrm>
          <a:prstGeom prst="rect">
            <a:avLst/>
          </a:prstGeom>
          <a:solidFill>
            <a:srgbClr val="BCA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8743" y="1539377"/>
            <a:ext cx="540544" cy="440153"/>
          </a:xfrm>
          <a:prstGeom prst="rect">
            <a:avLst/>
          </a:prstGeom>
          <a:solidFill>
            <a:srgbClr val="E5D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8732" y="1575888"/>
            <a:ext cx="15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Organisation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91370" y="157588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66418" y="2064214"/>
            <a:ext cx="77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 des professionnels sur l’organisation du service, de l’unité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12723" y="5551644"/>
            <a:ext cx="7901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Taux de toujours/très souvent au questionnaire à l’attention des professionnels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0010041" y="2293434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055601" y="2297988"/>
            <a:ext cx="2061063" cy="348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modifier le graphique,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graphicFrame>
        <p:nvGraphicFramePr>
          <p:cNvPr id="15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644461"/>
              </p:ext>
            </p:extLst>
          </p:nvPr>
        </p:nvGraphicFramePr>
        <p:xfrm>
          <a:off x="3290889" y="2518052"/>
          <a:ext cx="5610224" cy="298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236579" imgH="3853006" progId="Excel.Chart.8">
                  <p:embed/>
                </p:oleObj>
              </mc:Choice>
              <mc:Fallback>
                <p:oleObj r:id="rId2" imgW="7236579" imgH="385300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9" y="2518052"/>
                        <a:ext cx="5610224" cy="2984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" y="2718212"/>
            <a:ext cx="1971854" cy="13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18</a:t>
            </a:r>
          </a:p>
        </p:txBody>
      </p:sp>
      <p:pic>
        <p:nvPicPr>
          <p:cNvPr id="23" name="Image 22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C4BFEBE-0A2D-8B00-009F-E70980F1E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440182">
            <a:off x="-166255" y="6054418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pic>
        <p:nvPicPr>
          <p:cNvPr id="5" name="Image 4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1564142"/>
            <a:ext cx="10241281" cy="3069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466" y="272100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31672" y="4110156"/>
            <a:ext cx="667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Résultat de l’évaluation</a:t>
            </a:r>
            <a:r>
              <a:rPr lang="fr-FR" sz="2800" b="1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28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(année)</a:t>
            </a:r>
          </a:p>
          <a:p>
            <a:pPr algn="r"/>
            <a:r>
              <a:rPr lang="fr-FR" sz="20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(Intervenant/Groupe de travail)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25606" y="6179493"/>
            <a:ext cx="88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(Date // Titre de la journée)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954306" y="4714174"/>
            <a:ext cx="3164890" cy="9626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104452" y="4748043"/>
            <a:ext cx="2885003" cy="915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Les textes entre parenthèses sont à remplacer.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26AE7-1EF8-6447-85CD-8FFA54DD2163}" type="slidenum">
              <a:rPr lang="fr-FR" smtClean="0"/>
              <a:t>2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970293" y="6034327"/>
            <a:ext cx="988708" cy="62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026" y="6123068"/>
            <a:ext cx="795242" cy="431170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3165923-9840-4FB1-BC97-E356C1E5B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34" y="899134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TEN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7" y="3081194"/>
            <a:ext cx="1228797" cy="1228797"/>
          </a:xfrm>
          <a:prstGeom prst="rect">
            <a:avLst/>
          </a:prstGeom>
        </p:spPr>
      </p:pic>
      <p:pic>
        <p:nvPicPr>
          <p:cNvPr id="3" name="Image 2" descr="POUCE_DOW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4522687"/>
            <a:ext cx="1228797" cy="1228797"/>
          </a:xfrm>
          <a:prstGeom prst="rect">
            <a:avLst/>
          </a:prstGeom>
        </p:spPr>
      </p:pic>
      <p:pic>
        <p:nvPicPr>
          <p:cNvPr id="4" name="Image 3" descr="POUCE_U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1600153"/>
            <a:ext cx="1228797" cy="1228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6227" y="1637733"/>
            <a:ext cx="8175004" cy="1201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6227" y="3077835"/>
            <a:ext cx="8175004" cy="1201003"/>
          </a:xfrm>
          <a:prstGeom prst="rect">
            <a:avLst/>
          </a:prstGeom>
          <a:solidFill>
            <a:srgbClr val="FB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6227" y="4517937"/>
            <a:ext cx="8175004" cy="1201003"/>
          </a:xfrm>
          <a:prstGeom prst="rect">
            <a:avLst/>
          </a:prstGeom>
          <a:solidFill>
            <a:srgbClr val="FC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6350" y="1750280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supérieures à 80%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56350" y="3187019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comprises entre 60 et 80%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56350" y="4644128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 ou les items dont les réponses rarement/jamais sont supérieures à 10%</a:t>
            </a:r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19</a:t>
            </a:r>
          </a:p>
        </p:txBody>
      </p:sp>
      <p:pic>
        <p:nvPicPr>
          <p:cNvPr id="21" name="Image 20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A59FB78-57AE-B7F6-E0E0-0E71A83F5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6227" y="2006227"/>
            <a:ext cx="8175004" cy="3755227"/>
          </a:xfrm>
          <a:prstGeom prst="rect">
            <a:avLst/>
          </a:prstGeom>
          <a:solidFill>
            <a:srgbClr val="DA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3606" y="1657199"/>
            <a:ext cx="6383224" cy="676571"/>
          </a:xfrm>
          <a:prstGeom prst="rect">
            <a:avLst/>
          </a:prstGeom>
          <a:solidFill>
            <a:srgbClr val="B3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75212" y="1756637"/>
            <a:ext cx="616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Compléter par l’item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614255" y="1756637"/>
            <a:ext cx="2106623" cy="40048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717205" y="1943139"/>
            <a:ext cx="1949081" cy="35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Diapositive à dupliquer.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chaque item où des actions d’amélioration sont à définir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le parallèle avec le questionnaire à l’attention des professionnels et patients/ résidents ;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Identifier des éléments d’interprétation ;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Proposer une ou plusieurs actions d’amélioration.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20</a:t>
            </a:r>
          </a:p>
        </p:txBody>
      </p:sp>
      <p:pic>
        <p:nvPicPr>
          <p:cNvPr id="17" name="Image 16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4C05D59-5F5C-1D42-9645-562C37908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66625"/>
              </p:ext>
            </p:extLst>
          </p:nvPr>
        </p:nvGraphicFramePr>
        <p:xfrm>
          <a:off x="3007057" y="2085439"/>
          <a:ext cx="6177886" cy="3326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82896" imgH="3974936" progId="Excel.Chart.8">
                  <p:embed/>
                </p:oleObj>
              </mc:Choice>
              <mc:Fallback>
                <p:oleObj r:id="rId3" imgW="7382896" imgH="39749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057" y="2085439"/>
                        <a:ext cx="6177886" cy="3326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197346" y="342010"/>
            <a:ext cx="1131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de perception de la bientraitance - Professionnels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1437" y="1539377"/>
            <a:ext cx="1405715" cy="440153"/>
          </a:xfrm>
          <a:prstGeom prst="rect">
            <a:avLst/>
          </a:prstGeom>
          <a:solidFill>
            <a:srgbClr val="86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7152" y="1539377"/>
            <a:ext cx="540544" cy="440153"/>
          </a:xfrm>
          <a:prstGeom prst="rect">
            <a:avLst/>
          </a:prstGeom>
          <a:solidFill>
            <a:srgbClr val="D4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81436" y="1575888"/>
            <a:ext cx="159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Information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19779" y="157588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12723" y="5551644"/>
            <a:ext cx="7901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Taux de toujours/très souvent au questionnaire à l’attention des professionnels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010041" y="2293434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055601" y="2297988"/>
            <a:ext cx="2061063" cy="348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modifier le graphique,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76621" y="2064214"/>
            <a:ext cx="794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 des professionnels sur leurs pratiques en tant que soignant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2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" y="2718212"/>
            <a:ext cx="1971854" cy="13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21</a:t>
            </a:r>
          </a:p>
        </p:txBody>
      </p:sp>
      <p:pic>
        <p:nvPicPr>
          <p:cNvPr id="22" name="Image 21" descr="QUALIR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A76BF6-85F1-C8B9-2621-94F1B4552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1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TEN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7" y="3081194"/>
            <a:ext cx="1228797" cy="1228797"/>
          </a:xfrm>
          <a:prstGeom prst="rect">
            <a:avLst/>
          </a:prstGeom>
        </p:spPr>
      </p:pic>
      <p:pic>
        <p:nvPicPr>
          <p:cNvPr id="3" name="Image 2" descr="POUCE_DOW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4522687"/>
            <a:ext cx="1228797" cy="1228797"/>
          </a:xfrm>
          <a:prstGeom prst="rect">
            <a:avLst/>
          </a:prstGeom>
        </p:spPr>
      </p:pic>
      <p:pic>
        <p:nvPicPr>
          <p:cNvPr id="4" name="Image 3" descr="POUCE_U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1600153"/>
            <a:ext cx="1228797" cy="1228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6227" y="1637733"/>
            <a:ext cx="8175004" cy="1201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6227" y="3077835"/>
            <a:ext cx="8175004" cy="1201003"/>
          </a:xfrm>
          <a:prstGeom prst="rect">
            <a:avLst/>
          </a:prstGeom>
          <a:solidFill>
            <a:srgbClr val="FB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6227" y="4517937"/>
            <a:ext cx="8175004" cy="1201003"/>
          </a:xfrm>
          <a:prstGeom prst="rect">
            <a:avLst/>
          </a:prstGeom>
          <a:solidFill>
            <a:srgbClr val="FC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6350" y="1750280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supérieures à 80%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56350" y="3187019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comprises entre 60 et 80%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56350" y="4644128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56350" y="4644128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 ou les items dont les réponses rarement/jamais sont supérieures à 10%</a:t>
            </a:r>
          </a:p>
        </p:txBody>
      </p:sp>
      <p:sp>
        <p:nvSpPr>
          <p:cNvPr id="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22</a:t>
            </a:r>
          </a:p>
        </p:txBody>
      </p:sp>
      <p:pic>
        <p:nvPicPr>
          <p:cNvPr id="21" name="Image 20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A3BBAC0-9752-D1B3-4768-D4D205CA3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3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06227" y="2006227"/>
            <a:ext cx="8175004" cy="3755227"/>
          </a:xfrm>
          <a:prstGeom prst="rect">
            <a:avLst/>
          </a:prstGeom>
          <a:solidFill>
            <a:srgbClr val="DA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3606" y="1657199"/>
            <a:ext cx="6383224" cy="676571"/>
          </a:xfrm>
          <a:prstGeom prst="rect">
            <a:avLst/>
          </a:prstGeom>
          <a:solidFill>
            <a:srgbClr val="B3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75212" y="1756637"/>
            <a:ext cx="616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Compléter par l’item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614255" y="1756637"/>
            <a:ext cx="2106623" cy="40048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9717205" y="1943139"/>
            <a:ext cx="1949081" cy="35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Diapositive à dupliquer.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chaque item où des actions d’amélioration sont à définir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le parallèle avec le questionnaire à l’attention des professionnels et patients/ résidents ;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Identifier des éléments d’interprétation ;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Proposer une ou plusieurs actions d’amélioration.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23</a:t>
            </a:r>
          </a:p>
        </p:txBody>
      </p:sp>
      <p:pic>
        <p:nvPicPr>
          <p:cNvPr id="26" name="Image 25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28620B4-67E6-42B8-F5C7-F37809FC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TEN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77" y="3490634"/>
            <a:ext cx="1228797" cy="1228797"/>
          </a:xfrm>
          <a:prstGeom prst="rect">
            <a:avLst/>
          </a:prstGeom>
        </p:spPr>
      </p:pic>
      <p:pic>
        <p:nvPicPr>
          <p:cNvPr id="3" name="Image 2" descr="POUCE_DOWN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4655967"/>
            <a:ext cx="1228797" cy="1228797"/>
          </a:xfrm>
          <a:prstGeom prst="rect">
            <a:avLst/>
          </a:prstGeom>
        </p:spPr>
      </p:pic>
      <p:pic>
        <p:nvPicPr>
          <p:cNvPr id="4" name="Image 3" descr="POUCE_U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2" y="2214313"/>
            <a:ext cx="1228797" cy="12287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35590" y="396602"/>
            <a:ext cx="942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 de perception par les patients/résidents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6227" y="2251894"/>
            <a:ext cx="8175004" cy="1126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6227" y="3487276"/>
            <a:ext cx="8175004" cy="1055804"/>
          </a:xfrm>
          <a:prstGeom prst="rect">
            <a:avLst/>
          </a:prstGeom>
          <a:solidFill>
            <a:srgbClr val="FB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6227" y="4651217"/>
            <a:ext cx="8175004" cy="1021743"/>
          </a:xfrm>
          <a:prstGeom prst="rect">
            <a:avLst/>
          </a:prstGeom>
          <a:solidFill>
            <a:srgbClr val="FCE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56350" y="2364440"/>
            <a:ext cx="787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supérieures à 80%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56350" y="3596459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comprises entre 60 et 80%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09540" y="1566673"/>
            <a:ext cx="3411511" cy="4401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21051" y="1566673"/>
            <a:ext cx="540544" cy="4401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09540" y="1603184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Expérience du patient/résident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53678" y="1603184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137839" y="4800727"/>
            <a:ext cx="787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D1B00"/>
                </a:solidFill>
                <a:latin typeface="Tahoma" charset="0"/>
                <a:ea typeface="Tahoma" charset="0"/>
                <a:cs typeface="Tahoma" charset="0"/>
              </a:rPr>
              <a:t>Insérer ici les items dont les réponses toujours/très souvent sont inférieures à 60% ou les items dont les réponses rarement/jamais sont supérieures à 10%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856" y="946741"/>
            <a:ext cx="1652500" cy="11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24</a:t>
            </a:r>
          </a:p>
        </p:txBody>
      </p:sp>
      <p:pic>
        <p:nvPicPr>
          <p:cNvPr id="26" name="Image 25" descr="QUALIR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F59803B-7812-EBF4-1C64-960E75D92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253" y="6000350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2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167591" y="53308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Enseignement (2)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6227" y="2006227"/>
            <a:ext cx="8175004" cy="3755227"/>
          </a:xfrm>
          <a:prstGeom prst="rect">
            <a:avLst/>
          </a:prstGeom>
          <a:solidFill>
            <a:srgbClr val="DA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3606" y="1657199"/>
            <a:ext cx="6383224" cy="676571"/>
          </a:xfrm>
          <a:prstGeom prst="rect">
            <a:avLst/>
          </a:prstGeom>
          <a:solidFill>
            <a:srgbClr val="B3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75212" y="1756637"/>
            <a:ext cx="6168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Compléter par l’item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614255" y="1756637"/>
            <a:ext cx="2106623" cy="400481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717205" y="1943139"/>
            <a:ext cx="1949081" cy="356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Diapositive à dupliquer.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chaque item où des actions d’amélioration sont à définir 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le parallèle avec le questionnaire à l’attention des professionnels et patients/ résidents ;</a:t>
            </a: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Identifier des éléments d’interprétation ;</a:t>
            </a:r>
          </a:p>
          <a:p>
            <a:pPr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Proposer une ou plusieurs actions d’amélioration.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25</a:t>
            </a:r>
          </a:p>
        </p:txBody>
      </p:sp>
      <p:pic>
        <p:nvPicPr>
          <p:cNvPr id="17" name="Image 16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8FCDA40-8653-742B-7721-018D6B98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114426" y="1768106"/>
            <a:ext cx="9967911" cy="9895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charset="0"/>
              <a:buNone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L'objectif de cette partie est de comparer la perception des patients/résidents sur les pratiques de bientraitance vis-à-vis de la perception des professionnels et du management de l'établissement.  Nous avons organisé ce regard croisé en 6 parties qui sont les suivantes :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98825" y="2979535"/>
            <a:ext cx="9787623" cy="6368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98827" y="3892484"/>
            <a:ext cx="2206580" cy="584492"/>
          </a:xfrm>
          <a:prstGeom prst="roundRect">
            <a:avLst/>
          </a:prstGeom>
          <a:solidFill>
            <a:srgbClr val="86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725842" y="3892484"/>
            <a:ext cx="2206580" cy="5844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252857" y="3892484"/>
            <a:ext cx="2206580" cy="584492"/>
          </a:xfrm>
          <a:prstGeom prst="roundRect">
            <a:avLst/>
          </a:prstGeom>
          <a:solidFill>
            <a:srgbClr val="B49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779872" y="3892484"/>
            <a:ext cx="2206580" cy="584492"/>
          </a:xfrm>
          <a:prstGeom prst="roundRect">
            <a:avLst/>
          </a:prstGeom>
          <a:solidFill>
            <a:srgbClr val="ED8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198825" y="4752552"/>
            <a:ext cx="9787623" cy="636834"/>
          </a:xfrm>
          <a:prstGeom prst="roundRect">
            <a:avLst/>
          </a:prstGeom>
          <a:solidFill>
            <a:srgbClr val="D94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525012" y="3102128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Pilotage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797011" y="399979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Accueil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035486" y="399979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Information</a:t>
            </a:r>
            <a:endParaRPr lang="fr-FR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223466" y="3999794"/>
            <a:ext cx="22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Accompagnement</a:t>
            </a:r>
            <a:endParaRPr lang="fr-FR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043830" y="3999794"/>
            <a:ext cx="167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Coordination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537036" y="4857727"/>
            <a:ext cx="111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Respect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26</a:t>
            </a:r>
          </a:p>
        </p:txBody>
      </p:sp>
      <p:pic>
        <p:nvPicPr>
          <p:cNvPr id="28" name="Image 2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6CE2F58-B20A-EBDC-F37B-249C75DD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114426" y="2434356"/>
            <a:ext cx="9967911" cy="9895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charset="0"/>
              <a:buNone/>
            </a:pP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29131" y="1456322"/>
            <a:ext cx="2527012" cy="6368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25012" y="157891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Pilotage</a:t>
            </a: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1114426" y="4959452"/>
            <a:ext cx="9967911" cy="9895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charset="0"/>
              <a:buNone/>
            </a:pP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674761" y="209315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Vous pouvez remettre les éléments du rapport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lvl="0" algn="ctr"/>
            <a:endParaRPr lang="fr-FR" sz="1200" dirty="0">
              <a:solidFill>
                <a:prstClr val="white"/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20" name="Sous-titre 2"/>
          <p:cNvSpPr txBox="1">
            <a:spLocks/>
          </p:cNvSpPr>
          <p:nvPr/>
        </p:nvSpPr>
        <p:spPr>
          <a:xfrm>
            <a:off x="1419226" y="2739156"/>
            <a:ext cx="9967911" cy="9895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27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5E5C5A6-2EB3-842F-1B3B-FEFF39FA0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29131" y="1456322"/>
            <a:ext cx="2527012" cy="636834"/>
          </a:xfrm>
          <a:prstGeom prst="roundRect">
            <a:avLst/>
          </a:prstGeom>
          <a:solidFill>
            <a:srgbClr val="86D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7531" y="1578915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Accueil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674761" y="209315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Vous pouvez remettre les éléments du rapport 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lvl="0" algn="ctr"/>
            <a:endParaRPr lang="fr-FR" sz="1200" dirty="0">
              <a:solidFill>
                <a:prstClr val="white"/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28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E09A726-A0EB-6830-64C4-394FEC69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39683" y="502164"/>
            <a:ext cx="4557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Objectifs de l’évaluation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114426" y="1706266"/>
            <a:ext cx="9967911" cy="44778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100000"/>
              </a:lnSpc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Etablir un état des lieux de la promotion de la bientraitance au sein (du périmètre).</a:t>
            </a:r>
          </a:p>
          <a:p>
            <a:pPr algn="just" fontAlgn="ctr">
              <a:lnSpc>
                <a:spcPct val="100000"/>
              </a:lnSpc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Obtenir des indicateurs d'approche de la bientraitance d'un point de vue managérial.</a:t>
            </a:r>
          </a:p>
          <a:p>
            <a:pPr algn="just" fontAlgn="ctr">
              <a:lnSpc>
                <a:spcPct val="100000"/>
              </a:lnSpc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Obtenir des indicateurs de la perception de la bientraitance du point de vue des professionnels.</a:t>
            </a:r>
          </a:p>
          <a:p>
            <a:pPr algn="just" fontAlgn="ctr">
              <a:lnSpc>
                <a:spcPct val="100000"/>
              </a:lnSpc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Obtenir des indicateurs de la perception de la bientraitance du point de vue des (patients/résidents) .</a:t>
            </a:r>
          </a:p>
          <a:p>
            <a:pPr algn="just" fontAlgn="ctr">
              <a:lnSpc>
                <a:spcPct val="100000"/>
              </a:lnSpc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Apprécier les écarts et les cohérences entre le ressenti des (patients/résidents), des professionnels et la mise en œuvre des méthodes de support par l'établissement.</a:t>
            </a:r>
          </a:p>
          <a:p>
            <a:pPr algn="just" fontAlgn="ctr">
              <a:lnSpc>
                <a:spcPct val="100000"/>
              </a:lnSpc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Définir et prioriser la mise en place d'actions opérationnelles en faveur de la promotion de la bientraitance.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485233" y="5770653"/>
            <a:ext cx="4250734" cy="9197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531198" y="5764711"/>
            <a:ext cx="4158804" cy="915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Le texte entre parenthèses est à remplacer.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entre « patients » et « résidents ».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65879" y="6069151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14" name="Image 13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2502D47-E748-0FAA-86B1-5CC60E096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925" y="818520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9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29131" y="1456322"/>
            <a:ext cx="2527012" cy="63683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98990" y="1578915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Information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9674761" y="209315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Vous pouvez remettre les éléments du rapport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lvl="0" algn="ctr"/>
            <a:endParaRPr lang="fr-FR" sz="1200" dirty="0">
              <a:solidFill>
                <a:prstClr val="white"/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29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AEF929D-DB4D-9E3B-B2B7-AE839DFC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29131" y="1456322"/>
            <a:ext cx="2527012" cy="636834"/>
          </a:xfrm>
          <a:prstGeom prst="roundRect">
            <a:avLst/>
          </a:prstGeom>
          <a:solidFill>
            <a:srgbClr val="B49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59954" y="1578915"/>
            <a:ext cx="22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Accompagnement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9674761" y="209315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Vous pouvez remettre les éléments du rapport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lvl="0" algn="ctr"/>
            <a:endParaRPr lang="fr-FR" sz="1200" dirty="0">
              <a:solidFill>
                <a:prstClr val="white"/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30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B2D8157-9F96-7D9C-D194-84DCD2D6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29131" y="1456322"/>
            <a:ext cx="2527012" cy="636834"/>
          </a:xfrm>
          <a:prstGeom prst="roundRect">
            <a:avLst/>
          </a:prstGeom>
          <a:solidFill>
            <a:srgbClr val="ED8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53304" y="1578915"/>
            <a:ext cx="167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Coordination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9674761" y="209315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Vous pouvez remettre les éléments du rapport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lvl="0" algn="ctr"/>
            <a:endParaRPr lang="fr-FR" sz="1200" dirty="0">
              <a:solidFill>
                <a:prstClr val="white"/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31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6748D68-62B7-786D-DEEA-E01D2974A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7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 rot="21434738">
            <a:off x="220268" y="546730"/>
            <a:ext cx="302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Regards croisés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29131" y="1456322"/>
            <a:ext cx="2527012" cy="636834"/>
          </a:xfrm>
          <a:prstGeom prst="roundRect">
            <a:avLst/>
          </a:prstGeom>
          <a:solidFill>
            <a:srgbClr val="D94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37036" y="1578915"/>
            <a:ext cx="111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Respect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11104" y="6021657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9674761" y="209315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Vous pouvez remettre les éléments du rapport 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lvl="0" algn="ctr"/>
            <a:endParaRPr lang="fr-FR" sz="1200" dirty="0">
              <a:solidFill>
                <a:prstClr val="white"/>
              </a:solidFill>
              <a:latin typeface="Tahoma" charset="0"/>
              <a:ea typeface="Tahoma" charset="0"/>
              <a:cs typeface="Tahoma" charset="0"/>
            </a:endParaRPr>
          </a:p>
          <a:p>
            <a:pPr lvl="0" algn="ctr"/>
            <a:r>
              <a:rPr lang="fr-FR" sz="1200" dirty="0">
                <a:solidFill>
                  <a:prstClr val="white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83642" y="2483893"/>
            <a:ext cx="780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Tahoma" charset="0"/>
              </a:rPr>
              <a:t>XXX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32</a:t>
            </a:r>
          </a:p>
        </p:txBody>
      </p:sp>
      <p:pic>
        <p:nvPicPr>
          <p:cNvPr id="18" name="Image 17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0E65DF0-8623-571B-8D5B-3B0B1BD2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54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89" y="1431375"/>
            <a:ext cx="2567222" cy="815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13437" y="2080002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Points forts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1865408" y="2968273"/>
            <a:ext cx="8465948" cy="29139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Valoriser les meilleurs résultats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33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28572C0C-FE0F-D72B-67B1-74AE9DD6E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89" y="1431375"/>
            <a:ext cx="2567222" cy="815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25750" y="2080002"/>
            <a:ext cx="394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Points à améliorer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865408" y="2968273"/>
            <a:ext cx="8465948" cy="29139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Reprendre les principaux résultats nécessitant des actions d’amélioration.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34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7048D31-5223-2D02-A251-6B04F546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89" y="1431375"/>
            <a:ext cx="2567222" cy="815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00428" y="2080002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Perspectives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865408" y="2968273"/>
            <a:ext cx="8465948" cy="29139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Plan d’actions</a:t>
            </a:r>
          </a:p>
          <a:p>
            <a:pPr algn="just">
              <a:lnSpc>
                <a:spcPct val="100000"/>
              </a:lnSpc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Communication</a:t>
            </a:r>
          </a:p>
          <a:p>
            <a:pPr algn="just">
              <a:lnSpc>
                <a:spcPct val="100000"/>
              </a:lnSpc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Lien avec les projets en cours, etc.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35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B537D5E-9892-0D34-64CD-CEDEBC437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0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89" y="1417727"/>
            <a:ext cx="2567222" cy="815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42296" y="2093650"/>
            <a:ext cx="25074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4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Discussion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865408" y="2968273"/>
            <a:ext cx="8465948" cy="29139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Indiquer ici les limites perçues de l’évaluation, les leviers pour la dynamique sur la promotion de la bientraitance, etc.</a:t>
            </a:r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36</a:t>
            </a:r>
          </a:p>
        </p:txBody>
      </p:sp>
      <p:pic>
        <p:nvPicPr>
          <p:cNvPr id="11" name="Image 10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DE0A42C-99B7-F40E-5229-FB273CEC9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8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IENTRAITANCE_LOG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89" y="2147466"/>
            <a:ext cx="5277134" cy="167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5535" y="224682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7466" y="272100"/>
            <a:ext cx="1590878" cy="6107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28890" y="3871331"/>
            <a:ext cx="849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7030A0"/>
                </a:solidFill>
                <a:latin typeface="Tahoma" charset="0"/>
                <a:ea typeface="Tahoma" charset="0"/>
                <a:cs typeface="Tahoma" charset="0"/>
              </a:rPr>
              <a:t>Merci pour votre attention !</a:t>
            </a:r>
          </a:p>
        </p:txBody>
      </p:sp>
      <p:sp>
        <p:nvSpPr>
          <p:cNvPr id="8" name="Rectangle 7"/>
          <p:cNvSpPr/>
          <p:nvPr/>
        </p:nvSpPr>
        <p:spPr>
          <a:xfrm rot="21440182">
            <a:off x="-166255" y="6562706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37</a:t>
            </a:r>
          </a:p>
        </p:txBody>
      </p:sp>
      <p:pic>
        <p:nvPicPr>
          <p:cNvPr id="10" name="Image 9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109968B-C4A4-C0B7-72DD-FCAB147D9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254150" y="464842"/>
            <a:ext cx="664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Méthodologie de mise en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oeuvre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63982"/>
              </p:ext>
            </p:extLst>
          </p:nvPr>
        </p:nvGraphicFramePr>
        <p:xfrm>
          <a:off x="2351314" y="1464494"/>
          <a:ext cx="7447808" cy="423717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2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924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Période de l’évaluation</a:t>
                      </a:r>
                    </a:p>
                  </a:txBody>
                  <a:tcPr marL="83788" marR="83788" marT="41894" marB="41894" anchor="ctr">
                    <a:solidFill>
                      <a:srgbClr val="CB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Du</a:t>
                      </a:r>
                      <a:r>
                        <a:rPr lang="fr-FR" sz="1600" b="0" strike="noStrike" baseline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../../.. au ../../..</a:t>
                      </a:r>
                      <a:endParaRPr lang="fr-FR" sz="1600" b="0" dirty="0">
                        <a:solidFill>
                          <a:srgbClr val="468A9D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83788" marR="83788" marT="41894" marB="41894" anchor="ctr">
                    <a:solidFill>
                      <a:srgbClr val="CB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Périmètre d’évaluation</a:t>
                      </a:r>
                    </a:p>
                  </a:txBody>
                  <a:tcPr marL="83788" marR="83788" marT="41894" marB="41894" anchor="ctr">
                    <a:solidFill>
                      <a:srgbClr val="DC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Périmètre</a:t>
                      </a:r>
                    </a:p>
                  </a:txBody>
                  <a:tcPr marL="83788" marR="83788" marT="41894" marB="41894" anchor="ctr">
                    <a:solidFill>
                      <a:srgbClr val="DC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7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Taux de retour professionnels</a:t>
                      </a:r>
                    </a:p>
                  </a:txBody>
                  <a:tcPr marL="83788" marR="83788" marT="41894" marB="41894" anchor="ctr">
                    <a:solidFill>
                      <a:srgbClr val="CB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 professionnels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 médecins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 infirmières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 aides-soignants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</a:t>
                      </a:r>
                      <a:r>
                        <a:rPr lang="fr-FR" sz="1600" b="0" baseline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agents de service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 autres professionnels</a:t>
                      </a:r>
                      <a:endParaRPr lang="fr-FR" sz="1600" b="0" dirty="0">
                        <a:solidFill>
                          <a:srgbClr val="468A9D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83788" marR="83788" marT="41894" marB="41894">
                    <a:solidFill>
                      <a:srgbClr val="CB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Taux de retour</a:t>
                      </a:r>
                      <a:r>
                        <a:rPr lang="fr-FR" sz="1600" b="1" baseline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patients/résidents</a:t>
                      </a:r>
                      <a:endParaRPr lang="fr-FR" sz="1600" b="1" dirty="0">
                        <a:solidFill>
                          <a:srgbClr val="468A9D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83788" marR="83788" marT="41894" marB="41894" anchor="ctr">
                    <a:solidFill>
                      <a:srgbClr val="DC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468A9D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XX patients/résidents</a:t>
                      </a:r>
                    </a:p>
                  </a:txBody>
                  <a:tcPr marL="83788" marR="83788" marT="41894" marB="41894" anchor="ctr">
                    <a:solidFill>
                      <a:srgbClr val="DC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7565352" y="5935666"/>
            <a:ext cx="3164890" cy="8751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705295" y="5968612"/>
            <a:ext cx="2885003" cy="832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Renseigner chaque case du tableau.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pic>
        <p:nvPicPr>
          <p:cNvPr id="16" name="Image 15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BA906609-32DE-1B93-31AB-AF2A2D81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90385" y="507177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Description de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la population (1)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2211841" y="1638026"/>
            <a:ext cx="7842962" cy="44778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defRPr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professionnels ont répondu à l’enquête  : </a:t>
            </a:r>
          </a:p>
          <a:p>
            <a:pPr marL="0" indent="0">
              <a:buNone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                  XX médecins</a:t>
            </a:r>
          </a:p>
          <a:p>
            <a:pPr marL="0" indent="0">
              <a:buNone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                  XX infirmières</a:t>
            </a:r>
          </a:p>
          <a:p>
            <a:pPr marL="0" indent="0">
              <a:buNone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</a:t>
            </a: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                   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 aides-soignants</a:t>
            </a:r>
          </a:p>
          <a:p>
            <a:pPr marL="0" indent="0">
              <a:buNone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                  XX agents de service</a:t>
            </a:r>
          </a:p>
          <a:p>
            <a:pPr marL="0" indent="0">
              <a:buNone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                  XX autres professionnels</a:t>
            </a:r>
            <a:endParaRPr lang="fr-FR" sz="12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>
              <a:buNone/>
              <a:defRPr/>
            </a:pPr>
            <a:endParaRPr lang="fr-FR" sz="20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936504" y="3517053"/>
            <a:ext cx="3164890" cy="8944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028434" y="3521605"/>
            <a:ext cx="2885003" cy="85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  <a:endParaRPr lang="fr-FR" sz="1600" dirty="0">
              <a:solidFill>
                <a:schemeClr val="bg1"/>
              </a:solidFill>
              <a:ea typeface="Tahoma" charset="0"/>
              <a:cs typeface="Tahoma" charset="0"/>
            </a:endParaRP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pic>
        <p:nvPicPr>
          <p:cNvPr id="16" name="Image 15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A2ADF43-17A9-AFB2-2D56-CCF87269C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21434738">
            <a:off x="190385" y="507177"/>
            <a:ext cx="5920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Description de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la population (2)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791239" y="1416473"/>
            <a:ext cx="8657016" cy="54984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 </a:t>
            </a: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patients/résidents ont répondu à l’enquête :</a:t>
            </a:r>
            <a:endParaRPr lang="fr-FR" sz="20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Mode de remplissage :  XX seuls    XX accompagnés par un proche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Sexe :                         XX hommes    XX femmes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6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Tranche âge :              </a:t>
            </a: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XX entre 15 et 29 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	                         XX entre 30 et 44 ans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	                         XX entre 45 et 64 ans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	                         XX entre 65 et 74 ans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			  XX entre 75 et 84 ans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FR" sz="2000" dirty="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			  XX 85 ans </a:t>
            </a:r>
            <a:r>
              <a:rPr lang="fr-FR" sz="2000">
                <a:solidFill>
                  <a:srgbClr val="4472C4">
                    <a:lumMod val="50000"/>
                  </a:srgbClr>
                </a:solidFill>
                <a:latin typeface="Tahoma" charset="0"/>
                <a:ea typeface="Tahoma" charset="0"/>
                <a:cs typeface="Tahoma" charset="0"/>
              </a:rPr>
              <a:t>et plus</a:t>
            </a:r>
            <a:endParaRPr lang="fr-FR" sz="20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332744" y="3216914"/>
            <a:ext cx="3164890" cy="128129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472687" y="3263201"/>
            <a:ext cx="2885003" cy="118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les deux premières tranches d’âge si EHPAD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pic>
        <p:nvPicPr>
          <p:cNvPr id="16" name="Image 15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9B71B1F-73CD-50B6-6E1E-B8F92DBD4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96631" y="3180793"/>
            <a:ext cx="1568235" cy="518340"/>
          </a:xfrm>
          <a:prstGeom prst="roundRect">
            <a:avLst/>
          </a:prstGeom>
          <a:solidFill>
            <a:srgbClr val="D5C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Organisation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7042365" y="3177487"/>
            <a:ext cx="1568235" cy="518340"/>
          </a:xfrm>
          <a:prstGeom prst="roundRect">
            <a:avLst/>
          </a:prstGeom>
          <a:solidFill>
            <a:srgbClr val="A7D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Information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371620" y="3182657"/>
            <a:ext cx="1568235" cy="5164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Respect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691082" y="2003203"/>
            <a:ext cx="4924532" cy="5814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46085" y="2003203"/>
            <a:ext cx="4290799" cy="5814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939455" y="1614554"/>
            <a:ext cx="10501100" cy="660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 partir des indicateurs d'approche managériale </a:t>
            </a:r>
          </a:p>
          <a:p>
            <a:pPr marL="0" indent="0" fontAlgn="b">
              <a:buNone/>
            </a:pPr>
            <a:endParaRPr lang="fr-FR" sz="18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fontAlgn="b">
              <a:buNone/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	</a:t>
            </a:r>
          </a:p>
          <a:p>
            <a:pPr fontAlgn="b"/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 partir des indicateurs de perception de la bientraitance par les professionnels </a:t>
            </a:r>
            <a:endParaRPr lang="fr-FR" sz="14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fontAlgn="b"/>
            <a:endParaRPr lang="fr-FR" sz="8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fontAlgn="ctr">
              <a:buNone/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                    </a:t>
            </a:r>
          </a:p>
          <a:p>
            <a:pPr fontAlgn="b"/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A partir de l'indicateur de perception de la bientraitance par les patients/résidents </a:t>
            </a:r>
          </a:p>
          <a:p>
            <a:pPr fontAlgn="ctr"/>
            <a:endParaRPr lang="fr-FR" sz="18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fontAlgn="ctr">
              <a:buNone/>
            </a:pPr>
            <a:endParaRPr lang="fr-FR" sz="1800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fontAlgn="ctr"/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En croisant les données d'auto-évaluation, des questionnaires destinés aux professionnels et aux patients/résidents </a:t>
            </a:r>
          </a:p>
        </p:txBody>
      </p:sp>
      <p:sp>
        <p:nvSpPr>
          <p:cNvPr id="6" name="ZoneTexte 5"/>
          <p:cNvSpPr txBox="1"/>
          <p:nvPr/>
        </p:nvSpPr>
        <p:spPr>
          <a:xfrm rot="21434738">
            <a:off x="179272" y="464842"/>
            <a:ext cx="690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Modalités de restitution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des résultats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485233" y="6030937"/>
            <a:ext cx="4250734" cy="6905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531198" y="6035490"/>
            <a:ext cx="4158804" cy="68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Choisir entre « patients » et « résidents ».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328246" y="1938276"/>
            <a:ext cx="380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Centrée sur </a:t>
            </a:r>
          </a:p>
          <a:p>
            <a:pPr algn="ctr" fontAlgn="b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 management et les organisations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52880" y="1942244"/>
            <a:ext cx="382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Centrée sur </a:t>
            </a:r>
          </a:p>
          <a:p>
            <a:pPr algn="ctr" fontAlgn="b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les pratiques professionnelles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948697" y="4118919"/>
            <a:ext cx="3176373" cy="7049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Expérience du patient/résident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  <p:pic>
        <p:nvPicPr>
          <p:cNvPr id="23" name="Image 22" descr="QUALIR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8890987-B8CE-8F03-04B6-1B9A0590F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 txBox="1">
            <a:spLocks/>
          </p:cNvSpPr>
          <p:nvPr/>
        </p:nvSpPr>
        <p:spPr>
          <a:xfrm>
            <a:off x="1914633" y="1820872"/>
            <a:ext cx="8419887" cy="47756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ct val="150000"/>
              </a:lnSpc>
              <a:buNone/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Tous les résultats et les indicateurs sont exprimés sur 100.</a:t>
            </a:r>
          </a:p>
          <a:p>
            <a:pPr fontAlgn="ctr">
              <a:lnSpc>
                <a:spcPct val="150000"/>
              </a:lnSpc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Code couleur pour les indicateurs :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≥ 80%   </a:t>
            </a:r>
            <a:r>
              <a:rPr lang="fr-FR" sz="1800" dirty="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rPr>
              <a:t>entre 60 et 80%   </a:t>
            </a:r>
            <a:r>
              <a:rPr lang="fr-FR" sz="18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&lt; 60%</a:t>
            </a:r>
          </a:p>
          <a:p>
            <a:pPr fontAlgn="ctr">
              <a:lnSpc>
                <a:spcPct val="150000"/>
              </a:lnSpc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Code couleur pour les taux de réponses positives (Toujours/Très souvent) :</a:t>
            </a: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≥ 80%   </a:t>
            </a:r>
            <a:r>
              <a:rPr lang="fr-FR" sz="1800" dirty="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rPr>
              <a:t>entre 60 et 80%  </a:t>
            </a:r>
            <a:r>
              <a:rPr lang="fr-FR" sz="18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&lt; 60%</a:t>
            </a:r>
          </a:p>
          <a:p>
            <a:pPr fontAlgn="ctr">
              <a:lnSpc>
                <a:spcPct val="150000"/>
              </a:lnSpc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Code couleur pour les taux de réponses négatives (Rarement/Jamais) : </a:t>
            </a:r>
            <a:r>
              <a:rPr lang="fr-FR" sz="18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≥ 10%</a:t>
            </a:r>
          </a:p>
          <a:p>
            <a:pPr fontAlgn="ctr">
              <a:lnSpc>
                <a:spcPct val="150000"/>
              </a:lnSpc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Code couleur pour les réponses de l'auto-évaluation établissement :</a:t>
            </a: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 </a:t>
            </a:r>
            <a:r>
              <a:rPr lang="fr-FR" sz="1800" dirty="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rPr>
              <a:t>Oui  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fr-FR" sz="1800" dirty="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rPr>
              <a:t>En grande partie   </a:t>
            </a:r>
            <a:r>
              <a:rPr lang="fr-FR" sz="1800" dirty="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rPr>
              <a:t>Partiellement</a:t>
            </a:r>
            <a:r>
              <a:rPr lang="fr-FR" sz="1800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  </a:t>
            </a:r>
            <a:r>
              <a:rPr lang="fr-FR" sz="1800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Non</a:t>
            </a:r>
          </a:p>
        </p:txBody>
      </p:sp>
      <p:sp>
        <p:nvSpPr>
          <p:cNvPr id="11" name="Rectangle 10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1434738">
            <a:off x="179272" y="464842"/>
            <a:ext cx="690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Modalités de restitution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des résultats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pic>
        <p:nvPicPr>
          <p:cNvPr id="15" name="Image 14" descr="QUALIR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46B8BF9-8CCA-BF02-985C-F7FD1D6F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062382"/>
              </p:ext>
            </p:extLst>
          </p:nvPr>
        </p:nvGraphicFramePr>
        <p:xfrm>
          <a:off x="2797175" y="2079635"/>
          <a:ext cx="6597650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596444" imgH="3621338" progId="Excel.Chart.8">
                  <p:embed/>
                </p:oleObj>
              </mc:Choice>
              <mc:Fallback>
                <p:oleObj r:id="rId2" imgW="6596444" imgH="36213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2079635"/>
                        <a:ext cx="6597650" cy="361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 rot="21440182">
            <a:off x="-166255" y="-706597"/>
            <a:ext cx="12482946" cy="1676400"/>
          </a:xfrm>
          <a:prstGeom prst="rect">
            <a:avLst/>
          </a:prstGeom>
          <a:solidFill>
            <a:srgbClr val="83D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21434738">
            <a:off x="207219" y="464842"/>
            <a:ext cx="6712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Indicateurs </a:t>
            </a:r>
            <a:r>
              <a:rPr lang="fr-FR" sz="2800" b="1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d’approche managériale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0100" y="1566673"/>
            <a:ext cx="4517583" cy="4401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7683" y="1566673"/>
            <a:ext cx="540544" cy="4401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0100" y="1603184"/>
            <a:ext cx="4517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Centrée sur les pratiques professionnelles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150310" y="1603184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XX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00100" y="5695960"/>
            <a:ext cx="5126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Réponses à l’auto-évaluation de l’établissement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614255" y="2006826"/>
            <a:ext cx="2106623" cy="35050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9659815" y="2011380"/>
            <a:ext cx="2061063" cy="348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Remplacer les « XX » par les chiffres obtenus.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Pour modifier le graphique,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Réaliser un imprime écran du même graphique dans le rapport individuel :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Ouvrir le rapport en PDF ;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Appuyer sur la touche « </a:t>
            </a:r>
            <a:r>
              <a:rPr lang="fr-FR" sz="1200" dirty="0" err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Impr</a:t>
            </a:r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écran » de votre clavier ; Coller sur PAINT : sélectionner Rectangle – Copier ; Retourner au PowerPoint – Coller.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Supprimer ce bloc.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11104" y="6021657"/>
            <a:ext cx="1590878" cy="610762"/>
          </a:xfrm>
        </p:spPr>
        <p:txBody>
          <a:bodyPr>
            <a:norm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l’établissement</a:t>
            </a:r>
          </a:p>
        </p:txBody>
      </p:sp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" y="2718212"/>
            <a:ext cx="1971854" cy="13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1488710" y="6000350"/>
            <a:ext cx="1745216" cy="7360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Tahoma" charset="0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565879" y="6069151"/>
            <a:ext cx="1590878" cy="61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Logo de</a:t>
            </a:r>
            <a:b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</a:br>
            <a:r>
              <a:rPr lang="fr-FR" sz="1600" dirty="0">
                <a:solidFill>
                  <a:schemeClr val="bg1"/>
                </a:solidFill>
                <a:ea typeface="Tahoma" charset="0"/>
                <a:cs typeface="Tahoma" charset="0"/>
              </a:rPr>
              <a:t>l’établissement</a:t>
            </a:r>
          </a:p>
        </p:txBody>
      </p:sp>
      <p:sp>
        <p:nvSpPr>
          <p:cNvPr id="2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974041" y="6356350"/>
            <a:ext cx="4016319" cy="365125"/>
          </a:xfrm>
        </p:spPr>
        <p:txBody>
          <a:bodyPr/>
          <a:lstStyle/>
          <a:p>
            <a:r>
              <a:rPr lang="fr-FR" dirty="0"/>
              <a:t>8</a:t>
            </a:r>
          </a:p>
        </p:txBody>
      </p:sp>
      <p:pic>
        <p:nvPicPr>
          <p:cNvPr id="22" name="Image 21" descr="QUALIR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" y="6056715"/>
            <a:ext cx="939068" cy="509151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D312935-A828-C56A-51A7-79AC08C52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0242" y="1003947"/>
            <a:ext cx="1283331" cy="7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38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2750</Words>
  <Application>Microsoft Office PowerPoint</Application>
  <PresentationFormat>Grand écran</PresentationFormat>
  <Paragraphs>450</Paragraphs>
  <Slides>38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Thème Office</vt:lpstr>
      <vt:lpstr>Microsoft Excel Chart</vt:lpstr>
      <vt:lpstr>Feuille de calcul</vt:lpstr>
      <vt:lpstr>Note d’information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Présentation PowerPoint</vt:lpstr>
      <vt:lpstr>Présentation PowerPoint</vt:lpstr>
      <vt:lpstr>Présentation PowerPoint</vt:lpstr>
      <vt:lpstr>Logo de l’établissement</vt:lpstr>
      <vt:lpstr>Logo de l’établissement</vt:lpstr>
      <vt:lpstr>Logo de l’établissement</vt:lpstr>
      <vt:lpstr>Logo de l’établissement</vt:lpstr>
      <vt:lpstr>Logo de l’établissement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Laurine Dutoit</cp:lastModifiedBy>
  <cp:revision>70</cp:revision>
  <cp:lastPrinted>2016-11-18T13:25:11Z</cp:lastPrinted>
  <dcterms:created xsi:type="dcterms:W3CDTF">2016-11-16T14:49:59Z</dcterms:created>
  <dcterms:modified xsi:type="dcterms:W3CDTF">2025-01-28T14:05:29Z</dcterms:modified>
</cp:coreProperties>
</file>