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2" r:id="rId19"/>
    <p:sldId id="273" r:id="rId20"/>
    <p:sldId id="274" r:id="rId21"/>
    <p:sldId id="276" r:id="rId22"/>
    <p:sldId id="277" r:id="rId23"/>
    <p:sldId id="278" r:id="rId24"/>
    <p:sldId id="279" r:id="rId25"/>
    <p:sldId id="280" r:id="rId26"/>
    <p:sldId id="281" r:id="rId27"/>
    <p:sldId id="282" r:id="rId28"/>
    <p:sldId id="291" r:id="rId29"/>
    <p:sldId id="283" r:id="rId30"/>
    <p:sldId id="284" r:id="rId31"/>
    <p:sldId id="285" r:id="rId32"/>
    <p:sldId id="286" r:id="rId33"/>
    <p:sldId id="288" r:id="rId34"/>
    <p:sldId id="289" r:id="rId35"/>
    <p:sldId id="293" r:id="rId36"/>
    <p:sldId id="290" r:id="rId37"/>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4" autoAdjust="0"/>
    <p:restoredTop sz="94660"/>
  </p:normalViewPr>
  <p:slideViewPr>
    <p:cSldViewPr>
      <p:cViewPr>
        <p:scale>
          <a:sx n="70" d="100"/>
          <a:sy n="70" d="100"/>
        </p:scale>
        <p:origin x="324"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1"/>
          <c:showCatName val="0"/>
          <c:showSerName val="0"/>
          <c:showPercent val="0"/>
          <c:showBubbleSize val="0"/>
          <c:showLeaderLines val="0"/>
        </c:dLbls>
        <c:firstSliceAng val="0"/>
      </c:pieChart>
      <c:spPr>
        <a:prstGeom prst="rect">
          <a:avLst/>
        </a:prstGeom>
        <a:noFill/>
        <a:ln>
          <a:noFill/>
        </a:ln>
        <a:effectLst/>
      </c:spPr>
    </c:plotArea>
    <c:legend>
      <c:legendPos val="b"/>
      <c:overlay val="0"/>
      <c:spPr>
        <a:prstGeom prst="rect">
          <a:avLst/>
        </a:prstGeom>
        <a:noFill/>
        <a:ln>
          <a:noFill/>
        </a:ln>
        <a:effectLst/>
      </c:spPr>
      <c:txPr>
        <a:bodyPr rot="0" spcFirstLastPara="1" vertOverflow="ellipsis" vert="horz" wrap="square" anchor="ctr" anchorCtr="1"/>
        <a:lstStyle/>
        <a:p>
          <a:pPr>
            <a:defRPr sz="1200" b="0" i="0" u="none" strike="noStrike" baseline="0">
              <a:solidFill>
                <a:schemeClr val="tx1">
                  <a:lumMod val="65000"/>
                  <a:lumOff val="35000"/>
                </a:schemeClr>
              </a:solidFill>
              <a:latin typeface="+mn-lt"/>
              <a:ea typeface="+mn-ea"/>
              <a:cs typeface="+mn-cs"/>
            </a:defRPr>
          </a:pPr>
          <a:endParaRPr lang="fr-FR"/>
        </a:p>
      </c:txPr>
    </c:legend>
    <c:plotVisOnly val="1"/>
    <c:dispBlanksAs val="gap"/>
    <c:showDLblsOverMax val="0"/>
  </c:chart>
  <c:spPr bwMode="auto">
    <a:xfrm>
      <a:off x="3671065" y="370639"/>
      <a:ext cx="6449270" cy="3861461"/>
    </a:xfrm>
    <a:prstGeom prst="rect">
      <a:avLst/>
    </a:prstGeom>
    <a:noFill/>
    <a:ln w="9525" cap="flat" cmpd="sng" algn="ctr">
      <a:noFill/>
      <a:round/>
    </a:ln>
    <a:effectLst/>
  </c:spPr>
  <c:txPr>
    <a:bodyPr/>
    <a:lstStyle/>
    <a:p>
      <a:pPr>
        <a:defRPr/>
      </a:pPr>
      <a:endParaRPr lang="fr-FR"/>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5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15000"/>
            <a:lumOff val="85000"/>
          </a:schemeClr>
        </a:solidFill>
        <a:round/>
      </a:ln>
    </cs:spPr>
    <cs:defRPr sz="12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20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bwMode="auto">
      <a:prstGeom prst="rect">
        <a:avLst/>
      </a:prstGeom>
      <a:ln w="19050">
        <a:solidFill>
          <a:schemeClr val="lt1"/>
        </a:solidFill>
      </a:ln>
    </cs:spPr>
  </cs:dataPoint>
  <cs:dataPoint3D>
    <cs:lnRef idx="0"/>
    <cs:fillRef idx="1">
      <cs:styleClr val="auto"/>
    </cs:fillRef>
    <cs:effectRef idx="0"/>
    <cs:fontRef idx="minor">
      <a:schemeClr val="tx1"/>
    </cs:fontRef>
    <cs:spPr bwMode="auto">
      <a:prstGeom prst="rect">
        <a:avLst/>
      </a:prstGeom>
      <a:ln w="25400">
        <a:solidFill>
          <a:schemeClr val="lt1"/>
        </a:solidFill>
      </a:ln>
    </cs:spPr>
  </cs:dataPoint3D>
  <cs:dataPointLine>
    <cs:lnRef idx="0">
      <cs:styleClr val="auto"/>
    </cs:lnRef>
    <cs:fillRef idx="0"/>
    <cs:effectRef idx="0"/>
    <cs:fontRef idx="minor">
      <a:schemeClr val="tx1"/>
    </cs:fontRef>
    <cs:spPr bwMode="auto">
      <a:prstGeom prst="rect">
        <a:avLst/>
      </a:prstGeom>
      <a:ln w="28575"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tx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12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5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tx1"/>
    </cs:fontRef>
    <cs:spPr bwMode="auto">
      <a:prstGeom prst="rect">
        <a:avLst/>
      </a:prstGeom>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039CA-D801-4CFD-961A-E71244395A2F}" type="doc">
      <dgm:prSet loTypeId="urn:microsoft.com/office/officeart/2005/8/layout/matrix1" loCatId="matrix" qsTypeId="urn:microsoft.com/office/officeart/2005/8/quickstyle/simple1#1" qsCatId="simple" csTypeId="urn:microsoft.com/office/officeart/2005/8/colors/colorful1" csCatId="colorful" phldr="1"/>
      <dgm:spPr bwMode="auto"/>
      <dgm:t>
        <a:bodyPr/>
        <a:lstStyle/>
        <a:p>
          <a:pPr>
            <a:defRPr/>
          </a:pPr>
          <a:endParaRPr lang="fr-FR"/>
        </a:p>
      </dgm:t>
    </dgm:pt>
    <dgm:pt modelId="{88B5157A-E7B0-4BE1-B555-959E0FED326E}">
      <dgm:prSet phldrT="[Text]" custT="1"/>
      <dgm:spPr bwMode="auto">
        <a:xfrm>
          <a:off x="2041426" y="1289574"/>
          <a:ext cx="1749794" cy="515332"/>
        </a:xfrm>
        <a:prstGeom prst="roundRect">
          <a:avLst>
            <a:gd name="adj" fmla="val 16667"/>
          </a:avLst>
        </a:prstGeom>
        <a:solidFill>
          <a:srgbClr val="00A6CC">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defRPr/>
          </a:pPr>
          <a:r>
            <a:rPr lang="fr-FR" sz="1800" b="1">
              <a:solidFill>
                <a:srgbClr val="0F3192">
                  <a:hueOff val="0"/>
                  <a:satOff val="0"/>
                  <a:lumOff val="0"/>
                  <a:alphaOff val="0"/>
                </a:srgbClr>
              </a:solidFill>
              <a:latin typeface="Calibri"/>
              <a:ea typeface="+mn-ea"/>
              <a:cs typeface="Arial"/>
            </a:rPr>
            <a:t>Culture de sécurité</a:t>
          </a:r>
        </a:p>
      </dgm:t>
    </dgm:pt>
    <dgm:pt modelId="{AD8547F6-2499-402A-838E-3947155E38AF}" type="parTrans" cxnId="{6F37C4B7-FF6D-44CE-B6E7-9A3AC50B8080}">
      <dgm:prSet/>
      <dgm:spPr bwMode="auto"/>
      <dgm:t>
        <a:bodyPr/>
        <a:lstStyle/>
        <a:p>
          <a:pPr>
            <a:defRPr/>
          </a:pPr>
          <a:endParaRPr lang="fr-FR" sz="1050"/>
        </a:p>
      </dgm:t>
    </dgm:pt>
    <dgm:pt modelId="{9554FB61-7B6D-45BE-BA35-7A071BA58960}" type="sibTrans" cxnId="{6F37C4B7-FF6D-44CE-B6E7-9A3AC50B8080}">
      <dgm:prSet/>
      <dgm:spPr bwMode="auto"/>
      <dgm:t>
        <a:bodyPr/>
        <a:lstStyle/>
        <a:p>
          <a:pPr>
            <a:defRPr/>
          </a:pPr>
          <a:endParaRPr lang="fr-FR" sz="1050"/>
        </a:p>
      </dgm:t>
    </dgm:pt>
    <dgm:pt modelId="{6D9935AA-1443-49CF-9907-95265B363C72}">
      <dgm:prSet phldrT="[Text]" custT="1"/>
      <dgm:spPr bwMode="auto">
        <a:xfrm rot="16199998">
          <a:off x="695010" y="-675984"/>
          <a:ext cx="1547242" cy="2916324"/>
        </a:xfrm>
        <a:prstGeom prst="round1Rect">
          <a:avLst>
            <a:gd name="adj" fmla="val 16667"/>
          </a:avLst>
        </a:prstGeom>
        <a:solidFill>
          <a:srgbClr val="00A6CC">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lvl="0" defTabSz="711200">
            <a:lnSpc>
              <a:spcPct val="90000"/>
            </a:lnSpc>
            <a:spcBef>
              <a:spcPts val="0"/>
            </a:spcBef>
            <a:spcAft>
              <a:spcPts val="0"/>
            </a:spcAft>
            <a:defRPr/>
          </a:pPr>
          <a:endParaRPr lang="fr-FR" sz="1400" dirty="0">
            <a:solidFill>
              <a:sysClr val="window" lastClr="FFFFFF"/>
            </a:solidFill>
            <a:latin typeface="Calibri"/>
            <a:ea typeface="+mn-ea"/>
            <a:cs typeface="Arial"/>
          </a:endParaRPr>
        </a:p>
        <a:p>
          <a:pPr lvl="0" defTabSz="711200">
            <a:lnSpc>
              <a:spcPct val="90000"/>
            </a:lnSpc>
            <a:spcBef>
              <a:spcPts val="0"/>
            </a:spcBef>
            <a:spcAft>
              <a:spcPts val="0"/>
            </a:spcAft>
            <a:defRPr/>
          </a:pPr>
          <a:r>
            <a:rPr lang="fr-FR" sz="1400" b="1" dirty="0">
              <a:solidFill>
                <a:sysClr val="window" lastClr="FFFFFF"/>
              </a:solidFill>
              <a:latin typeface="Calibri"/>
              <a:ea typeface="+mn-ea"/>
              <a:cs typeface="Arial"/>
            </a:rPr>
            <a:t>SIGNALEMENT ET DECLARATION</a:t>
          </a:r>
        </a:p>
        <a:p>
          <a:pPr lvl="0" defTabSz="711200">
            <a:lnSpc>
              <a:spcPct val="90000"/>
            </a:lnSpc>
            <a:spcBef>
              <a:spcPts val="0"/>
            </a:spcBef>
            <a:spcAft>
              <a:spcPts val="0"/>
            </a:spcAft>
            <a:defRPr/>
          </a:pPr>
          <a:endParaRPr sz="700" b="1" dirty="0"/>
        </a:p>
        <a:p>
          <a:pPr lvl="0" defTabSz="711200">
            <a:lnSpc>
              <a:spcPct val="90000"/>
            </a:lnSpc>
            <a:spcBef>
              <a:spcPts val="0"/>
            </a:spcBef>
            <a:spcAft>
              <a:spcPts val="0"/>
            </a:spcAft>
            <a:defRPr/>
          </a:pPr>
          <a:r>
            <a:rPr lang="fr-FR" sz="1400" dirty="0">
              <a:solidFill>
                <a:sysClr val="window" lastClr="FFFFFF"/>
              </a:solidFill>
              <a:latin typeface="Calibri"/>
              <a:ea typeface="+mn-ea"/>
              <a:cs typeface="Arial"/>
            </a:rPr>
            <a:t>Les professionnels et l’organisation sont convaincus de l’intérêt de signaler/déclarer les situations dangereuses et les événements indésirables quelle que soit leur gravité pour améliorer la sécurité.  </a:t>
          </a:r>
        </a:p>
      </dgm:t>
    </dgm:pt>
    <dgm:pt modelId="{B2318EFB-FE3F-4571-81F3-2026B00991AB}" type="parTrans" cxnId="{4C9706C9-EA35-42AB-AF5C-02BBE88616D5}">
      <dgm:prSet/>
      <dgm:spPr bwMode="auto"/>
      <dgm:t>
        <a:bodyPr/>
        <a:lstStyle/>
        <a:p>
          <a:pPr>
            <a:defRPr/>
          </a:pPr>
          <a:endParaRPr lang="fr-FR" sz="1050"/>
        </a:p>
      </dgm:t>
    </dgm:pt>
    <dgm:pt modelId="{32B54E4A-1DE6-4FDF-94F2-EC842051C6E4}" type="sibTrans" cxnId="{4C9706C9-EA35-42AB-AF5C-02BBE88616D5}">
      <dgm:prSet/>
      <dgm:spPr bwMode="auto"/>
      <dgm:t>
        <a:bodyPr/>
        <a:lstStyle/>
        <a:p>
          <a:pPr>
            <a:defRPr/>
          </a:pPr>
          <a:endParaRPr lang="fr-FR" sz="1050"/>
        </a:p>
      </dgm:t>
    </dgm:pt>
    <dgm:pt modelId="{96BCFA35-DB04-47C8-B2CA-8CDA0F12EBC0}">
      <dgm:prSet phldrT="[Text]" custT="1"/>
      <dgm:spPr bwMode="auto">
        <a:xfrm>
          <a:off x="2916324" y="9283"/>
          <a:ext cx="2916324" cy="1547242"/>
        </a:xfrm>
        <a:prstGeom prst="round1Rect">
          <a:avLst>
            <a:gd name="adj" fmla="val 16667"/>
          </a:avLst>
        </a:prstGeom>
        <a:solidFill>
          <a:srgbClr val="AD35A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marR="0" lvl="0" indent="0" defTabSz="914400">
            <a:lnSpc>
              <a:spcPct val="100000"/>
            </a:lnSpc>
            <a:spcBef>
              <a:spcPts val="0"/>
            </a:spcBef>
            <a:spcAft>
              <a:spcPts val="600"/>
            </a:spcAft>
            <a:buClrTx/>
            <a:buSzTx/>
            <a:buFontTx/>
            <a:buNone/>
            <a:defRPr/>
          </a:pPr>
          <a:endParaRPr lang="fr-FR" sz="1400" dirty="0">
            <a:solidFill>
              <a:sysClr val="window" lastClr="FFFFFF"/>
            </a:solidFill>
            <a:latin typeface="Calibri"/>
            <a:ea typeface="+mn-ea"/>
            <a:cs typeface="Arial"/>
          </a:endParaRPr>
        </a:p>
        <a:p>
          <a:pPr marL="0" marR="0" lvl="0" indent="0" defTabSz="914400">
            <a:lnSpc>
              <a:spcPct val="100000"/>
            </a:lnSpc>
            <a:spcBef>
              <a:spcPts val="0"/>
            </a:spcBef>
            <a:spcAft>
              <a:spcPts val="600"/>
            </a:spcAft>
            <a:buClrTx/>
            <a:buSzTx/>
            <a:buFontTx/>
            <a:buNone/>
            <a:defRPr/>
          </a:pPr>
          <a:r>
            <a:rPr lang="fr-FR" sz="1400" b="1" dirty="0">
              <a:solidFill>
                <a:sysClr val="window" lastClr="FFFFFF"/>
              </a:solidFill>
              <a:latin typeface="Calibri"/>
              <a:ea typeface="+mn-ea"/>
              <a:cs typeface="Arial"/>
            </a:rPr>
            <a:t>RETOUR D’EXPERIENCE</a:t>
          </a:r>
          <a:endParaRPr sz="2000" b="1" dirty="0"/>
        </a:p>
        <a:p>
          <a:pPr marL="0" marR="0" lvl="0" indent="0" defTabSz="914400">
            <a:lnSpc>
              <a:spcPct val="100000"/>
            </a:lnSpc>
            <a:spcBef>
              <a:spcPts val="0"/>
            </a:spcBef>
            <a:spcAft>
              <a:spcPts val="0"/>
            </a:spcAft>
            <a:buClrTx/>
            <a:buSzTx/>
            <a:buFontTx/>
            <a:buNone/>
            <a:defRPr/>
          </a:pPr>
          <a:r>
            <a:rPr lang="fr-FR" sz="1400" dirty="0">
              <a:solidFill>
                <a:sysClr val="window" lastClr="FFFFFF"/>
              </a:solidFill>
              <a:latin typeface="Calibri"/>
              <a:ea typeface="+mn-ea"/>
              <a:cs typeface="Arial"/>
            </a:rPr>
            <a:t>Les professionnels et l’organisation sont persuadés que l’analyse approfondie (analyse dite « systémique ») des situations à risque et des évènements indésirables survenus permet de tirer des enseignements qui sont partagés pour mieux maîtriser l’avenir et améliorer la sécurité</a:t>
          </a:r>
          <a:r>
            <a:rPr lang="fr-FR" sz="1050" dirty="0">
              <a:solidFill>
                <a:sysClr val="window" lastClr="FFFFFF"/>
              </a:solidFill>
              <a:latin typeface="Calibri"/>
              <a:ea typeface="+mn-ea"/>
              <a:cs typeface="Arial"/>
            </a:rPr>
            <a:t>.</a:t>
          </a:r>
        </a:p>
      </dgm:t>
    </dgm:pt>
    <dgm:pt modelId="{F6F814FF-A7B1-4C07-88DA-BACDCD4EB67D}" type="parTrans" cxnId="{06B2C65F-199C-4BCF-8911-FF01E6469800}">
      <dgm:prSet/>
      <dgm:spPr bwMode="auto"/>
      <dgm:t>
        <a:bodyPr/>
        <a:lstStyle/>
        <a:p>
          <a:pPr>
            <a:defRPr/>
          </a:pPr>
          <a:endParaRPr lang="fr-FR" sz="1050"/>
        </a:p>
      </dgm:t>
    </dgm:pt>
    <dgm:pt modelId="{08C1C081-E496-4C0D-A4FB-79B93F135D36}" type="sibTrans" cxnId="{06B2C65F-199C-4BCF-8911-FF01E6469800}">
      <dgm:prSet/>
      <dgm:spPr bwMode="auto"/>
      <dgm:t>
        <a:bodyPr/>
        <a:lstStyle/>
        <a:p>
          <a:pPr>
            <a:defRPr/>
          </a:pPr>
          <a:endParaRPr lang="fr-FR" sz="1050"/>
        </a:p>
      </dgm:t>
    </dgm:pt>
    <dgm:pt modelId="{D4C0A9F7-4CDD-4A9D-A0D9-7CADF8911FA5}">
      <dgm:prSet phldrT="[Text]" custT="1"/>
      <dgm:spPr bwMode="auto">
        <a:xfrm rot="10800000">
          <a:off x="0" y="1547242"/>
          <a:ext cx="2916324" cy="1547242"/>
        </a:xfrm>
        <a:prstGeom prst="round1Rect">
          <a:avLst>
            <a:gd name="adj" fmla="val 16667"/>
          </a:avLst>
        </a:prstGeom>
        <a:solidFill>
          <a:srgbClr val="E73E0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marR="0" lvl="0" indent="0" defTabSz="914400">
            <a:lnSpc>
              <a:spcPct val="100000"/>
            </a:lnSpc>
            <a:spcBef>
              <a:spcPts val="0"/>
            </a:spcBef>
            <a:buClrTx/>
            <a:buSzTx/>
            <a:buFontTx/>
            <a:buNone/>
            <a:defRPr/>
          </a:pPr>
          <a:r>
            <a:rPr lang="fr-FR" sz="1400" b="1" dirty="0">
              <a:solidFill>
                <a:sysClr val="window" lastClr="FFFFFF"/>
              </a:solidFill>
              <a:latin typeface="Calibri"/>
              <a:ea typeface="+mn-ea"/>
              <a:cs typeface="Arial"/>
            </a:rPr>
            <a:t>CULTURE JUSTE</a:t>
          </a:r>
          <a:endParaRPr sz="2000" b="1" dirty="0"/>
        </a:p>
        <a:p>
          <a:pPr marL="0" marR="0" lvl="0" indent="0" defTabSz="914400">
            <a:lnSpc>
              <a:spcPct val="100000"/>
            </a:lnSpc>
            <a:spcBef>
              <a:spcPts val="0"/>
            </a:spcBef>
            <a:buClrTx/>
            <a:buSzTx/>
            <a:buFontTx/>
            <a:buNone/>
            <a:defRPr/>
          </a:pPr>
          <a:r>
            <a:rPr lang="fr-FR" sz="1400" dirty="0">
              <a:solidFill>
                <a:sysClr val="window" lastClr="FFFFFF"/>
              </a:solidFill>
              <a:latin typeface="Calibri"/>
              <a:ea typeface="+mn-ea"/>
              <a:cs typeface="Arial"/>
            </a:rPr>
            <a:t>Le management est équitable et loyal, il ne tire pas de conclusions hâtives suite à la survenue d’un événement indésirable.</a:t>
          </a:r>
        </a:p>
        <a:p>
          <a:pPr marL="0" marR="0" lvl="0" indent="0" defTabSz="914400">
            <a:lnSpc>
              <a:spcPct val="100000"/>
            </a:lnSpc>
            <a:spcBef>
              <a:spcPts val="0"/>
            </a:spcBef>
            <a:buClrTx/>
            <a:buSzTx/>
            <a:buFontTx/>
            <a:buNone/>
            <a:defRPr/>
          </a:pPr>
          <a:endParaRPr lang="fr-FR" sz="1400" dirty="0">
            <a:solidFill>
              <a:sysClr val="window" lastClr="FFFFFF"/>
            </a:solidFill>
            <a:latin typeface="Calibri"/>
            <a:ea typeface="+mn-ea"/>
            <a:cs typeface="Arial"/>
          </a:endParaRPr>
        </a:p>
        <a:p>
          <a:pPr marL="0" marR="0" lvl="0" indent="0" defTabSz="914400">
            <a:lnSpc>
              <a:spcPct val="100000"/>
            </a:lnSpc>
            <a:spcBef>
              <a:spcPts val="0"/>
            </a:spcBef>
            <a:buClrTx/>
            <a:buSzTx/>
            <a:buFontTx/>
            <a:buNone/>
            <a:defRPr/>
          </a:pPr>
          <a:r>
            <a:rPr lang="fr-FR" sz="1400" dirty="0">
              <a:solidFill>
                <a:sysClr val="window" lastClr="FFFFFF"/>
              </a:solidFill>
              <a:latin typeface="Calibri"/>
              <a:ea typeface="+mn-ea"/>
              <a:cs typeface="Arial"/>
            </a:rPr>
            <a:t> </a:t>
          </a:r>
        </a:p>
      </dgm:t>
    </dgm:pt>
    <dgm:pt modelId="{22BF766B-10D1-4F03-AD66-782446DE99D7}" type="parTrans" cxnId="{D4E0CA20-9996-4C24-B45A-D8205317ADC1}">
      <dgm:prSet/>
      <dgm:spPr bwMode="auto"/>
      <dgm:t>
        <a:bodyPr/>
        <a:lstStyle/>
        <a:p>
          <a:pPr>
            <a:defRPr/>
          </a:pPr>
          <a:endParaRPr lang="fr-FR" sz="1050"/>
        </a:p>
      </dgm:t>
    </dgm:pt>
    <dgm:pt modelId="{34FAC1E6-F3E5-4656-8916-7B999D6F3FE2}" type="sibTrans" cxnId="{D4E0CA20-9996-4C24-B45A-D8205317ADC1}">
      <dgm:prSet/>
      <dgm:spPr bwMode="auto"/>
      <dgm:t>
        <a:bodyPr/>
        <a:lstStyle/>
        <a:p>
          <a:pPr>
            <a:defRPr/>
          </a:pPr>
          <a:endParaRPr lang="fr-FR" sz="1050"/>
        </a:p>
      </dgm:t>
    </dgm:pt>
    <dgm:pt modelId="{32DC2996-6F81-4FE7-A83D-E9D747DA23AF}">
      <dgm:prSet phldrT="[Text]" custT="1"/>
      <dgm:spPr bwMode="auto">
        <a:xfrm rot="5400000">
          <a:off x="3600865" y="862701"/>
          <a:ext cx="1547242" cy="2916324"/>
        </a:xfrm>
        <a:prstGeom prst="round1Rect">
          <a:avLst>
            <a:gd name="adj" fmla="val 16667"/>
          </a:avLst>
        </a:prstGeom>
        <a:solidFill>
          <a:srgbClr val="4BACC6">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marR="0" lvl="0" indent="0" defTabSz="914400">
            <a:lnSpc>
              <a:spcPct val="100000"/>
            </a:lnSpc>
            <a:spcBef>
              <a:spcPts val="0"/>
            </a:spcBef>
            <a:spcAft>
              <a:spcPts val="0"/>
            </a:spcAft>
            <a:buClrTx/>
            <a:buSzTx/>
            <a:buFontTx/>
            <a:buNone/>
            <a:defRPr/>
          </a:pPr>
          <a:r>
            <a:rPr lang="fr-FR" sz="1400" b="1" dirty="0">
              <a:solidFill>
                <a:sysClr val="window" lastClr="FFFFFF"/>
              </a:solidFill>
              <a:latin typeface="Calibri"/>
              <a:ea typeface="+mn-ea"/>
              <a:cs typeface="Arial"/>
            </a:rPr>
            <a:t>TRAVAIL EN EQUIPE POUR S’ADAPTER AU CHANGEMENT</a:t>
          </a:r>
          <a:endParaRPr sz="2000" b="1" dirty="0"/>
        </a:p>
        <a:p>
          <a:pPr marL="0" marR="0" lvl="0" indent="0" defTabSz="914400">
            <a:lnSpc>
              <a:spcPct val="100000"/>
            </a:lnSpc>
            <a:spcBef>
              <a:spcPts val="0"/>
            </a:spcBef>
            <a:spcAft>
              <a:spcPts val="0"/>
            </a:spcAft>
            <a:buClrTx/>
            <a:buSzTx/>
            <a:buFontTx/>
            <a:buNone/>
            <a:defRPr/>
          </a:pPr>
          <a:r>
            <a:rPr lang="fr-FR" sz="1400" dirty="0">
              <a:solidFill>
                <a:sysClr val="window" lastClr="FFFFFF"/>
              </a:solidFill>
              <a:latin typeface="Calibri"/>
              <a:ea typeface="+mn-ea"/>
              <a:cs typeface="Arial"/>
            </a:rPr>
            <a:t>Les professionnels reconnaissent l’impact de la qualité du travail en équipe au sein de l’organisation pour améliorer la sécurité des patients.</a:t>
          </a:r>
        </a:p>
        <a:p>
          <a:pPr marL="0" marR="0" lvl="0" indent="0" defTabSz="914400">
            <a:lnSpc>
              <a:spcPct val="100000"/>
            </a:lnSpc>
            <a:spcBef>
              <a:spcPts val="0"/>
            </a:spcBef>
            <a:spcAft>
              <a:spcPts val="0"/>
            </a:spcAft>
            <a:buClrTx/>
            <a:buSzTx/>
            <a:buFontTx/>
            <a:buNone/>
            <a:defRPr/>
          </a:pPr>
          <a:endParaRPr lang="fr-FR" sz="1400" dirty="0">
            <a:solidFill>
              <a:sysClr val="window" lastClr="FFFFFF"/>
            </a:solidFill>
            <a:latin typeface="Calibri"/>
            <a:ea typeface="+mn-ea"/>
            <a:cs typeface="Arial"/>
          </a:endParaRPr>
        </a:p>
      </dgm:t>
    </dgm:pt>
    <dgm:pt modelId="{43C06064-96BE-4260-974B-CEB1D2F239A7}" type="parTrans" cxnId="{F6A19B3A-AF1E-41A7-946B-A79434BEB8DA}">
      <dgm:prSet/>
      <dgm:spPr bwMode="auto"/>
      <dgm:t>
        <a:bodyPr/>
        <a:lstStyle/>
        <a:p>
          <a:pPr>
            <a:defRPr/>
          </a:pPr>
          <a:endParaRPr lang="fr-FR" sz="1050"/>
        </a:p>
      </dgm:t>
    </dgm:pt>
    <dgm:pt modelId="{29471D7A-A077-4E6A-BC8D-DAB301B6CD9A}" type="sibTrans" cxnId="{F6A19B3A-AF1E-41A7-946B-A79434BEB8DA}">
      <dgm:prSet/>
      <dgm:spPr bwMode="auto"/>
      <dgm:t>
        <a:bodyPr/>
        <a:lstStyle/>
        <a:p>
          <a:pPr>
            <a:defRPr/>
          </a:pPr>
          <a:endParaRPr lang="fr-FR" sz="1050"/>
        </a:p>
      </dgm:t>
    </dgm:pt>
    <dgm:pt modelId="{F22D2B21-DAB2-4F46-84FE-03019B3B95E0}" type="pres">
      <dgm:prSet presAssocID="{1DA039CA-D801-4CFD-961A-E71244395A2F}" presName="diagram" presStyleCnt="0">
        <dgm:presLayoutVars>
          <dgm:chMax val="1"/>
          <dgm:dir/>
          <dgm:animLvl val="ctr"/>
          <dgm:resizeHandles val="exact"/>
        </dgm:presLayoutVars>
      </dgm:prSet>
      <dgm:spPr bwMode="auto"/>
    </dgm:pt>
    <dgm:pt modelId="{9492B845-D1B5-4772-88B8-23FB771D7BF7}" type="pres">
      <dgm:prSet presAssocID="{1DA039CA-D801-4CFD-961A-E71244395A2F}" presName="matrix" presStyleCnt="0"/>
      <dgm:spPr bwMode="auto"/>
    </dgm:pt>
    <dgm:pt modelId="{F6391EE9-9BCC-4EEF-913D-846928F1FB3E}" type="pres">
      <dgm:prSet presAssocID="{1DA039CA-D801-4CFD-961A-E71244395A2F}" presName="tile1" presStyleLbl="node1" presStyleIdx="0" presStyleCnt="4" custLinFactNeighborX="359" custLinFactNeighborY="553"/>
      <dgm:spPr bwMode="auto"/>
    </dgm:pt>
    <dgm:pt modelId="{BD6196D2-306B-48C2-9F62-1B7FC55E88FA}" type="pres">
      <dgm:prSet presAssocID="{1DA039CA-D801-4CFD-961A-E71244395A2F}" presName="tile1text" presStyleLbl="node1" presStyleIdx="0" presStyleCnt="4">
        <dgm:presLayoutVars>
          <dgm:chMax val="0"/>
          <dgm:chPref val="0"/>
          <dgm:bulletEnabled val="1"/>
        </dgm:presLayoutVars>
      </dgm:prSet>
      <dgm:spPr bwMode="auto"/>
    </dgm:pt>
    <dgm:pt modelId="{3BE64BF8-629D-4DFA-A615-C9D717A318B9}" type="pres">
      <dgm:prSet presAssocID="{1DA039CA-D801-4CFD-961A-E71244395A2F}" presName="tile2" presStyleLbl="node1" presStyleIdx="1" presStyleCnt="4" custLinFactNeighborY="600"/>
      <dgm:spPr bwMode="auto"/>
    </dgm:pt>
    <dgm:pt modelId="{3F51D2C6-5544-4E63-8347-4BC7C4DE16F8}" type="pres">
      <dgm:prSet presAssocID="{1DA039CA-D801-4CFD-961A-E71244395A2F}" presName="tile2text" presStyleLbl="node1" presStyleIdx="1" presStyleCnt="4">
        <dgm:presLayoutVars>
          <dgm:chMax val="0"/>
          <dgm:chPref val="0"/>
          <dgm:bulletEnabled val="1"/>
        </dgm:presLayoutVars>
      </dgm:prSet>
      <dgm:spPr bwMode="auto"/>
    </dgm:pt>
    <dgm:pt modelId="{0A9C3A75-D3CA-4D24-B127-EBA5059D6117}" type="pres">
      <dgm:prSet presAssocID="{1DA039CA-D801-4CFD-961A-E71244395A2F}" presName="tile3" presStyleLbl="node1" presStyleIdx="2" presStyleCnt="4"/>
      <dgm:spPr bwMode="auto"/>
    </dgm:pt>
    <dgm:pt modelId="{7EF3AEF6-5001-40D2-957F-6F7F395295F9}" type="pres">
      <dgm:prSet presAssocID="{1DA039CA-D801-4CFD-961A-E71244395A2F}" presName="tile3text" presStyleLbl="node1" presStyleIdx="2" presStyleCnt="4">
        <dgm:presLayoutVars>
          <dgm:chMax val="0"/>
          <dgm:chPref val="0"/>
          <dgm:bulletEnabled val="1"/>
        </dgm:presLayoutVars>
      </dgm:prSet>
      <dgm:spPr bwMode="auto"/>
    </dgm:pt>
    <dgm:pt modelId="{CC84B1EB-442F-45DA-BB0D-B9013A026BB6}" type="pres">
      <dgm:prSet presAssocID="{1DA039CA-D801-4CFD-961A-E71244395A2F}" presName="tile4" presStyleLbl="node1" presStyleIdx="3" presStyleCnt="4"/>
      <dgm:spPr bwMode="auto"/>
    </dgm:pt>
    <dgm:pt modelId="{103A8A11-47EB-4841-A181-6792E05292F2}" type="pres">
      <dgm:prSet presAssocID="{1DA039CA-D801-4CFD-961A-E71244395A2F}" presName="tile4text" presStyleLbl="node1" presStyleIdx="3" presStyleCnt="4">
        <dgm:presLayoutVars>
          <dgm:chMax val="0"/>
          <dgm:chPref val="0"/>
          <dgm:bulletEnabled val="1"/>
        </dgm:presLayoutVars>
      </dgm:prSet>
      <dgm:spPr bwMode="auto"/>
    </dgm:pt>
    <dgm:pt modelId="{18C74B0A-EBA3-40DD-8D48-8674B7963189}" type="pres">
      <dgm:prSet presAssocID="{1DA039CA-D801-4CFD-961A-E71244395A2F}" presName="centerTile" presStyleLbl="fgShp" presStyleIdx="0" presStyleCnt="1" custScaleY="66613">
        <dgm:presLayoutVars>
          <dgm:chMax val="0"/>
          <dgm:chPref val="0"/>
        </dgm:presLayoutVars>
      </dgm:prSet>
      <dgm:spPr bwMode="auto"/>
    </dgm:pt>
  </dgm:ptLst>
  <dgm:cxnLst>
    <dgm:cxn modelId="{D4E0CA20-9996-4C24-B45A-D8205317ADC1}" srcId="{88B5157A-E7B0-4BE1-B555-959E0FED326E}" destId="{D4C0A9F7-4CDD-4A9D-A0D9-7CADF8911FA5}" srcOrd="2" destOrd="0" parTransId="{22BF766B-10D1-4F03-AD66-782446DE99D7}" sibTransId="{34FAC1E6-F3E5-4656-8916-7B999D6F3FE2}"/>
    <dgm:cxn modelId="{BF746123-4709-4ED4-9EEF-6ECDE436C7C0}" type="presOf" srcId="{96BCFA35-DB04-47C8-B2CA-8CDA0F12EBC0}" destId="{3F51D2C6-5544-4E63-8347-4BC7C4DE16F8}" srcOrd="1" destOrd="0" presId="urn:microsoft.com/office/officeart/2005/8/layout/matrix1"/>
    <dgm:cxn modelId="{B2C9ED32-84C6-4C03-9DF2-D6622ED51C04}" type="presOf" srcId="{6D9935AA-1443-49CF-9907-95265B363C72}" destId="{BD6196D2-306B-48C2-9F62-1B7FC55E88FA}" srcOrd="1" destOrd="0" presId="urn:microsoft.com/office/officeart/2005/8/layout/matrix1"/>
    <dgm:cxn modelId="{F6A19B3A-AF1E-41A7-946B-A79434BEB8DA}" srcId="{88B5157A-E7B0-4BE1-B555-959E0FED326E}" destId="{32DC2996-6F81-4FE7-A83D-E9D747DA23AF}" srcOrd="3" destOrd="0" parTransId="{43C06064-96BE-4260-974B-CEB1D2F239A7}" sibTransId="{29471D7A-A077-4E6A-BC8D-DAB301B6CD9A}"/>
    <dgm:cxn modelId="{06B2C65F-199C-4BCF-8911-FF01E6469800}" srcId="{88B5157A-E7B0-4BE1-B555-959E0FED326E}" destId="{96BCFA35-DB04-47C8-B2CA-8CDA0F12EBC0}" srcOrd="1" destOrd="0" parTransId="{F6F814FF-A7B1-4C07-88DA-BACDCD4EB67D}" sibTransId="{08C1C081-E496-4C0D-A4FB-79B93F135D36}"/>
    <dgm:cxn modelId="{6369BF46-558D-456B-B5B4-C71931816A5E}" type="presOf" srcId="{D4C0A9F7-4CDD-4A9D-A0D9-7CADF8911FA5}" destId="{0A9C3A75-D3CA-4D24-B127-EBA5059D6117}" srcOrd="0" destOrd="0" presId="urn:microsoft.com/office/officeart/2005/8/layout/matrix1"/>
    <dgm:cxn modelId="{DD2D0E6A-6014-4EED-AE86-5356556C52F8}" type="presOf" srcId="{D4C0A9F7-4CDD-4A9D-A0D9-7CADF8911FA5}" destId="{7EF3AEF6-5001-40D2-957F-6F7F395295F9}" srcOrd="1" destOrd="0" presId="urn:microsoft.com/office/officeart/2005/8/layout/matrix1"/>
    <dgm:cxn modelId="{FAE3CB4F-A029-428D-BDD5-95E12C2FB566}" type="presOf" srcId="{32DC2996-6F81-4FE7-A83D-E9D747DA23AF}" destId="{CC84B1EB-442F-45DA-BB0D-B9013A026BB6}" srcOrd="0" destOrd="0" presId="urn:microsoft.com/office/officeart/2005/8/layout/matrix1"/>
    <dgm:cxn modelId="{6F37C4B7-FF6D-44CE-B6E7-9A3AC50B8080}" srcId="{1DA039CA-D801-4CFD-961A-E71244395A2F}" destId="{88B5157A-E7B0-4BE1-B555-959E0FED326E}" srcOrd="0" destOrd="0" parTransId="{AD8547F6-2499-402A-838E-3947155E38AF}" sibTransId="{9554FB61-7B6D-45BE-BA35-7A071BA58960}"/>
    <dgm:cxn modelId="{96E35FBF-1583-4819-B936-AB18439842BD}" type="presOf" srcId="{1DA039CA-D801-4CFD-961A-E71244395A2F}" destId="{F22D2B21-DAB2-4F46-84FE-03019B3B95E0}" srcOrd="0" destOrd="0" presId="urn:microsoft.com/office/officeart/2005/8/layout/matrix1"/>
    <dgm:cxn modelId="{0220D6C1-49A0-4E93-B98A-4C97FC70CA19}" type="presOf" srcId="{96BCFA35-DB04-47C8-B2CA-8CDA0F12EBC0}" destId="{3BE64BF8-629D-4DFA-A615-C9D717A318B9}" srcOrd="0" destOrd="0" presId="urn:microsoft.com/office/officeart/2005/8/layout/matrix1"/>
    <dgm:cxn modelId="{4C9706C9-EA35-42AB-AF5C-02BBE88616D5}" srcId="{88B5157A-E7B0-4BE1-B555-959E0FED326E}" destId="{6D9935AA-1443-49CF-9907-95265B363C72}" srcOrd="0" destOrd="0" parTransId="{B2318EFB-FE3F-4571-81F3-2026B00991AB}" sibTransId="{32B54E4A-1DE6-4FDF-94F2-EC842051C6E4}"/>
    <dgm:cxn modelId="{EAA45ADD-F5FD-4732-9323-01E3F1C5900F}" type="presOf" srcId="{88B5157A-E7B0-4BE1-B555-959E0FED326E}" destId="{18C74B0A-EBA3-40DD-8D48-8674B7963189}" srcOrd="0" destOrd="0" presId="urn:microsoft.com/office/officeart/2005/8/layout/matrix1"/>
    <dgm:cxn modelId="{55FDB9DD-3D13-4D63-A0DC-922B6DE87A96}" type="presOf" srcId="{6D9935AA-1443-49CF-9907-95265B363C72}" destId="{F6391EE9-9BCC-4EEF-913D-846928F1FB3E}" srcOrd="0" destOrd="0" presId="urn:microsoft.com/office/officeart/2005/8/layout/matrix1"/>
    <dgm:cxn modelId="{2149EFF7-E347-4C83-B5EC-B94F40471678}" type="presOf" srcId="{32DC2996-6F81-4FE7-A83D-E9D747DA23AF}" destId="{103A8A11-47EB-4841-A181-6792E05292F2}" srcOrd="1" destOrd="0" presId="urn:microsoft.com/office/officeart/2005/8/layout/matrix1"/>
    <dgm:cxn modelId="{13B543B6-3188-4DDE-BB6A-312B02B52172}" type="presParOf" srcId="{F22D2B21-DAB2-4F46-84FE-03019B3B95E0}" destId="{9492B845-D1B5-4772-88B8-23FB771D7BF7}" srcOrd="0" destOrd="0" presId="urn:microsoft.com/office/officeart/2005/8/layout/matrix1"/>
    <dgm:cxn modelId="{439B7548-A0F2-463D-958B-07F0A78B78DF}" type="presParOf" srcId="{9492B845-D1B5-4772-88B8-23FB771D7BF7}" destId="{F6391EE9-9BCC-4EEF-913D-846928F1FB3E}" srcOrd="0" destOrd="0" presId="urn:microsoft.com/office/officeart/2005/8/layout/matrix1"/>
    <dgm:cxn modelId="{67B8D0A5-C1EA-4C46-95EE-09D497F85ABC}" type="presParOf" srcId="{9492B845-D1B5-4772-88B8-23FB771D7BF7}" destId="{BD6196D2-306B-48C2-9F62-1B7FC55E88FA}" srcOrd="1" destOrd="0" presId="urn:microsoft.com/office/officeart/2005/8/layout/matrix1"/>
    <dgm:cxn modelId="{FFFA7EB7-DFBF-4B02-ABE5-7966B2A140BF}" type="presParOf" srcId="{9492B845-D1B5-4772-88B8-23FB771D7BF7}" destId="{3BE64BF8-629D-4DFA-A615-C9D717A318B9}" srcOrd="2" destOrd="0" presId="urn:microsoft.com/office/officeart/2005/8/layout/matrix1"/>
    <dgm:cxn modelId="{64C0049A-B150-4118-B570-9AAA66929DDF}" type="presParOf" srcId="{9492B845-D1B5-4772-88B8-23FB771D7BF7}" destId="{3F51D2C6-5544-4E63-8347-4BC7C4DE16F8}" srcOrd="3" destOrd="0" presId="urn:microsoft.com/office/officeart/2005/8/layout/matrix1"/>
    <dgm:cxn modelId="{1F779AF5-2C5D-4A42-9579-22572898067B}" type="presParOf" srcId="{9492B845-D1B5-4772-88B8-23FB771D7BF7}" destId="{0A9C3A75-D3CA-4D24-B127-EBA5059D6117}" srcOrd="4" destOrd="0" presId="urn:microsoft.com/office/officeart/2005/8/layout/matrix1"/>
    <dgm:cxn modelId="{9AAB98F2-6629-476E-A2FD-6B4A4BF7E454}" type="presParOf" srcId="{9492B845-D1B5-4772-88B8-23FB771D7BF7}" destId="{7EF3AEF6-5001-40D2-957F-6F7F395295F9}" srcOrd="5" destOrd="0" presId="urn:microsoft.com/office/officeart/2005/8/layout/matrix1"/>
    <dgm:cxn modelId="{1D776D18-7081-4664-AFBD-B2DCD8552D44}" type="presParOf" srcId="{9492B845-D1B5-4772-88B8-23FB771D7BF7}" destId="{CC84B1EB-442F-45DA-BB0D-B9013A026BB6}" srcOrd="6" destOrd="0" presId="urn:microsoft.com/office/officeart/2005/8/layout/matrix1"/>
    <dgm:cxn modelId="{E910EA2F-41C1-4998-B8B7-EFD214720442}" type="presParOf" srcId="{9492B845-D1B5-4772-88B8-23FB771D7BF7}" destId="{103A8A11-47EB-4841-A181-6792E05292F2}" srcOrd="7" destOrd="0" presId="urn:microsoft.com/office/officeart/2005/8/layout/matrix1"/>
    <dgm:cxn modelId="{5D0305DC-F5E0-41C8-BF57-D852E40A6649}" type="presParOf" srcId="{F22D2B21-DAB2-4F46-84FE-03019B3B95E0}" destId="{18C74B0A-EBA3-40DD-8D48-8674B7963189}"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91EE9-9BCC-4EEF-913D-846928F1FB3E}">
      <dsp:nvSpPr>
        <dsp:cNvPr id="0" name=""/>
        <dsp:cNvSpPr/>
      </dsp:nvSpPr>
      <dsp:spPr bwMode="auto">
        <a:xfrm rot="16200000">
          <a:off x="742068" y="-715977"/>
          <a:ext cx="2287164" cy="3744416"/>
        </a:xfrm>
        <a:prstGeom prst="round1Rect">
          <a:avLst>
            <a:gd name="adj" fmla="val 16667"/>
          </a:avLst>
        </a:prstGeom>
        <a:solidFill>
          <a:srgbClr val="00A6CC">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marL="0" lvl="0" indent="0" algn="ctr" defTabSz="711200">
            <a:lnSpc>
              <a:spcPct val="90000"/>
            </a:lnSpc>
            <a:spcBef>
              <a:spcPct val="0"/>
            </a:spcBef>
            <a:spcAft>
              <a:spcPts val="0"/>
            </a:spcAft>
            <a:buNone/>
            <a:defRPr/>
          </a:pPr>
          <a:endParaRPr lang="fr-FR" sz="1400" kern="1200" dirty="0">
            <a:solidFill>
              <a:sysClr val="window" lastClr="FFFFFF"/>
            </a:solidFill>
            <a:latin typeface="Calibri"/>
            <a:ea typeface="+mn-ea"/>
            <a:cs typeface="Arial"/>
          </a:endParaRPr>
        </a:p>
        <a:p>
          <a:pPr marL="0" lvl="0" indent="0" algn="ctr" defTabSz="711200">
            <a:lnSpc>
              <a:spcPct val="90000"/>
            </a:lnSpc>
            <a:spcBef>
              <a:spcPct val="0"/>
            </a:spcBef>
            <a:spcAft>
              <a:spcPts val="0"/>
            </a:spcAft>
            <a:buNone/>
            <a:defRPr/>
          </a:pPr>
          <a:r>
            <a:rPr lang="fr-FR" sz="1400" b="1" kern="1200" dirty="0">
              <a:solidFill>
                <a:sysClr val="window" lastClr="FFFFFF"/>
              </a:solidFill>
              <a:latin typeface="Calibri"/>
              <a:ea typeface="+mn-ea"/>
              <a:cs typeface="Arial"/>
            </a:rPr>
            <a:t>SIGNALEMENT ET DECLARATION</a:t>
          </a:r>
        </a:p>
        <a:p>
          <a:pPr marL="0" lvl="0" indent="0" algn="ctr" defTabSz="711200">
            <a:lnSpc>
              <a:spcPct val="90000"/>
            </a:lnSpc>
            <a:spcBef>
              <a:spcPct val="0"/>
            </a:spcBef>
            <a:spcAft>
              <a:spcPts val="0"/>
            </a:spcAft>
            <a:buNone/>
            <a:defRPr/>
          </a:pPr>
          <a:endParaRPr sz="700" b="1" kern="1200" dirty="0"/>
        </a:p>
        <a:p>
          <a:pPr marL="0" lvl="0" indent="0" algn="ctr" defTabSz="711200">
            <a:lnSpc>
              <a:spcPct val="90000"/>
            </a:lnSpc>
            <a:spcBef>
              <a:spcPct val="0"/>
            </a:spcBef>
            <a:spcAft>
              <a:spcPts val="0"/>
            </a:spcAft>
            <a:buNone/>
            <a:defRPr/>
          </a:pPr>
          <a:r>
            <a:rPr lang="fr-FR" sz="1400" kern="1200" dirty="0">
              <a:solidFill>
                <a:sysClr val="window" lastClr="FFFFFF"/>
              </a:solidFill>
              <a:latin typeface="Calibri"/>
              <a:ea typeface="+mn-ea"/>
              <a:cs typeface="Arial"/>
            </a:rPr>
            <a:t>Les professionnels et l’organisation sont convaincus de l’intérêt de signaler/déclarer les situations dangereuses et les événements indésirables quelle que soit leur gravité pour améliorer la sécurité.  </a:t>
          </a:r>
        </a:p>
      </dsp:txBody>
      <dsp:txXfrm rot="5400000">
        <a:off x="13442" y="96386"/>
        <a:ext cx="3744416" cy="1631635"/>
      </dsp:txXfrm>
    </dsp:sp>
    <dsp:sp modelId="{3BE64BF8-629D-4DFA-A615-C9D717A318B9}">
      <dsp:nvSpPr>
        <dsp:cNvPr id="0" name=""/>
        <dsp:cNvSpPr/>
      </dsp:nvSpPr>
      <dsp:spPr bwMode="auto">
        <a:xfrm>
          <a:off x="3744416" y="13722"/>
          <a:ext cx="3744416" cy="2287164"/>
        </a:xfrm>
        <a:prstGeom prst="round1Rect">
          <a:avLst>
            <a:gd name="adj" fmla="val 16667"/>
          </a:avLst>
        </a:prstGeom>
        <a:solidFill>
          <a:srgbClr val="AD35A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a:lnSpc>
              <a:spcPct val="100000"/>
            </a:lnSpc>
            <a:spcBef>
              <a:spcPct val="0"/>
            </a:spcBef>
            <a:spcAft>
              <a:spcPts val="600"/>
            </a:spcAft>
            <a:buClrTx/>
            <a:buSzTx/>
            <a:buFontTx/>
            <a:buNone/>
            <a:defRPr/>
          </a:pPr>
          <a:endParaRPr lang="fr-FR" sz="1400" kern="1200" dirty="0">
            <a:solidFill>
              <a:sysClr val="window" lastClr="FFFFFF"/>
            </a:solidFill>
            <a:latin typeface="Calibri"/>
            <a:ea typeface="+mn-ea"/>
            <a:cs typeface="Arial"/>
          </a:endParaRPr>
        </a:p>
        <a:p>
          <a:pPr marL="0" marR="0" lvl="0" indent="0" algn="ctr" defTabSz="914400">
            <a:lnSpc>
              <a:spcPct val="100000"/>
            </a:lnSpc>
            <a:spcBef>
              <a:spcPct val="0"/>
            </a:spcBef>
            <a:spcAft>
              <a:spcPts val="600"/>
            </a:spcAft>
            <a:buClrTx/>
            <a:buSzTx/>
            <a:buFontTx/>
            <a:buNone/>
            <a:defRPr/>
          </a:pPr>
          <a:r>
            <a:rPr lang="fr-FR" sz="1400" b="1" kern="1200" dirty="0">
              <a:solidFill>
                <a:sysClr val="window" lastClr="FFFFFF"/>
              </a:solidFill>
              <a:latin typeface="Calibri"/>
              <a:ea typeface="+mn-ea"/>
              <a:cs typeface="Arial"/>
            </a:rPr>
            <a:t>RETOUR D’EXPERIENCE</a:t>
          </a:r>
          <a:endParaRPr sz="2000" b="1" kern="1200" dirty="0"/>
        </a:p>
        <a:p>
          <a:pPr marL="0" marR="0" lvl="0" indent="0" algn="ctr" defTabSz="914400">
            <a:lnSpc>
              <a:spcPct val="100000"/>
            </a:lnSpc>
            <a:spcBef>
              <a:spcPct val="0"/>
            </a:spcBef>
            <a:spcAft>
              <a:spcPts val="0"/>
            </a:spcAft>
            <a:buClrTx/>
            <a:buSzTx/>
            <a:buFontTx/>
            <a:buNone/>
            <a:defRPr/>
          </a:pPr>
          <a:r>
            <a:rPr lang="fr-FR" sz="1400" kern="1200" dirty="0">
              <a:solidFill>
                <a:sysClr val="window" lastClr="FFFFFF"/>
              </a:solidFill>
              <a:latin typeface="Calibri"/>
              <a:ea typeface="+mn-ea"/>
              <a:cs typeface="Arial"/>
            </a:rPr>
            <a:t>Les professionnels et l’organisation sont persuadés que l’analyse approfondie (analyse dite « systémique ») des situations à risque et des évènements indésirables survenus permet de tirer des enseignements qui sont partagés pour mieux maîtriser l’avenir et améliorer la sécurité</a:t>
          </a:r>
          <a:r>
            <a:rPr lang="fr-FR" sz="1050" kern="1200" dirty="0">
              <a:solidFill>
                <a:sysClr val="window" lastClr="FFFFFF"/>
              </a:solidFill>
              <a:latin typeface="Calibri"/>
              <a:ea typeface="+mn-ea"/>
              <a:cs typeface="Arial"/>
            </a:rPr>
            <a:t>.</a:t>
          </a:r>
        </a:p>
      </dsp:txBody>
      <dsp:txXfrm>
        <a:off x="3744416" y="13722"/>
        <a:ext cx="3660678" cy="1715373"/>
      </dsp:txXfrm>
    </dsp:sp>
    <dsp:sp modelId="{0A9C3A75-D3CA-4D24-B127-EBA5059D6117}">
      <dsp:nvSpPr>
        <dsp:cNvPr id="0" name=""/>
        <dsp:cNvSpPr/>
      </dsp:nvSpPr>
      <dsp:spPr bwMode="auto">
        <a:xfrm rot="10800000">
          <a:off x="0" y="2287164"/>
          <a:ext cx="3744416" cy="2287164"/>
        </a:xfrm>
        <a:prstGeom prst="round1Rect">
          <a:avLst>
            <a:gd name="adj" fmla="val 16667"/>
          </a:avLst>
        </a:prstGeom>
        <a:solidFill>
          <a:srgbClr val="E73E0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a:lnSpc>
              <a:spcPct val="100000"/>
            </a:lnSpc>
            <a:spcBef>
              <a:spcPct val="0"/>
            </a:spcBef>
            <a:spcAft>
              <a:spcPct val="35000"/>
            </a:spcAft>
            <a:buClrTx/>
            <a:buSzTx/>
            <a:buFontTx/>
            <a:buNone/>
            <a:defRPr/>
          </a:pPr>
          <a:r>
            <a:rPr lang="fr-FR" sz="1400" b="1" kern="1200" dirty="0">
              <a:solidFill>
                <a:sysClr val="window" lastClr="FFFFFF"/>
              </a:solidFill>
              <a:latin typeface="Calibri"/>
              <a:ea typeface="+mn-ea"/>
              <a:cs typeface="Arial"/>
            </a:rPr>
            <a:t>CULTURE JUSTE</a:t>
          </a:r>
          <a:endParaRPr sz="2000" b="1" kern="1200" dirty="0"/>
        </a:p>
        <a:p>
          <a:pPr marL="0" marR="0" lvl="0" indent="0" algn="ctr" defTabSz="914400">
            <a:lnSpc>
              <a:spcPct val="100000"/>
            </a:lnSpc>
            <a:spcBef>
              <a:spcPct val="0"/>
            </a:spcBef>
            <a:spcAft>
              <a:spcPct val="35000"/>
            </a:spcAft>
            <a:buClrTx/>
            <a:buSzTx/>
            <a:buFontTx/>
            <a:buNone/>
            <a:defRPr/>
          </a:pPr>
          <a:r>
            <a:rPr lang="fr-FR" sz="1400" kern="1200" dirty="0">
              <a:solidFill>
                <a:sysClr val="window" lastClr="FFFFFF"/>
              </a:solidFill>
              <a:latin typeface="Calibri"/>
              <a:ea typeface="+mn-ea"/>
              <a:cs typeface="Arial"/>
            </a:rPr>
            <a:t>Le management est équitable et loyal, il ne tire pas de conclusions hâtives suite à la survenue d’un événement indésirable.</a:t>
          </a:r>
        </a:p>
        <a:p>
          <a:pPr marL="0" marR="0" lvl="0" indent="0" algn="ctr" defTabSz="914400">
            <a:lnSpc>
              <a:spcPct val="100000"/>
            </a:lnSpc>
            <a:spcBef>
              <a:spcPct val="0"/>
            </a:spcBef>
            <a:spcAft>
              <a:spcPct val="35000"/>
            </a:spcAft>
            <a:buClrTx/>
            <a:buSzTx/>
            <a:buFontTx/>
            <a:buNone/>
            <a:defRPr/>
          </a:pPr>
          <a:endParaRPr lang="fr-FR" sz="1400" kern="1200" dirty="0">
            <a:solidFill>
              <a:sysClr val="window" lastClr="FFFFFF"/>
            </a:solidFill>
            <a:latin typeface="Calibri"/>
            <a:ea typeface="+mn-ea"/>
            <a:cs typeface="Arial"/>
          </a:endParaRPr>
        </a:p>
        <a:p>
          <a:pPr marL="0" marR="0" lvl="0" indent="0" algn="ctr" defTabSz="914400">
            <a:lnSpc>
              <a:spcPct val="100000"/>
            </a:lnSpc>
            <a:spcBef>
              <a:spcPct val="0"/>
            </a:spcBef>
            <a:spcAft>
              <a:spcPct val="35000"/>
            </a:spcAft>
            <a:buClrTx/>
            <a:buSzTx/>
            <a:buFontTx/>
            <a:buNone/>
            <a:defRPr/>
          </a:pPr>
          <a:r>
            <a:rPr lang="fr-FR" sz="1400" kern="1200" dirty="0">
              <a:solidFill>
                <a:sysClr val="window" lastClr="FFFFFF"/>
              </a:solidFill>
              <a:latin typeface="Calibri"/>
              <a:ea typeface="+mn-ea"/>
              <a:cs typeface="Arial"/>
            </a:rPr>
            <a:t> </a:t>
          </a:r>
        </a:p>
      </dsp:txBody>
      <dsp:txXfrm rot="10800000">
        <a:off x="83738" y="2858954"/>
        <a:ext cx="3660678" cy="1715373"/>
      </dsp:txXfrm>
    </dsp:sp>
    <dsp:sp modelId="{CC84B1EB-442F-45DA-BB0D-B9013A026BB6}">
      <dsp:nvSpPr>
        <dsp:cNvPr id="0" name=""/>
        <dsp:cNvSpPr/>
      </dsp:nvSpPr>
      <dsp:spPr bwMode="auto">
        <a:xfrm rot="5400000">
          <a:off x="4473042" y="1558538"/>
          <a:ext cx="2287164" cy="3744416"/>
        </a:xfrm>
        <a:prstGeom prst="round1Rect">
          <a:avLst>
            <a:gd name="adj" fmla="val 16667"/>
          </a:avLst>
        </a:prstGeom>
        <a:solidFill>
          <a:srgbClr val="4BACC6">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a:lnSpc>
              <a:spcPct val="100000"/>
            </a:lnSpc>
            <a:spcBef>
              <a:spcPct val="0"/>
            </a:spcBef>
            <a:spcAft>
              <a:spcPts val="0"/>
            </a:spcAft>
            <a:buClrTx/>
            <a:buSzTx/>
            <a:buFontTx/>
            <a:buNone/>
            <a:defRPr/>
          </a:pPr>
          <a:r>
            <a:rPr lang="fr-FR" sz="1400" b="1" kern="1200" dirty="0">
              <a:solidFill>
                <a:sysClr val="window" lastClr="FFFFFF"/>
              </a:solidFill>
              <a:latin typeface="Calibri"/>
              <a:ea typeface="+mn-ea"/>
              <a:cs typeface="Arial"/>
            </a:rPr>
            <a:t>TRAVAIL EN EQUIPE POUR S’ADAPTER AU CHANGEMENT</a:t>
          </a:r>
          <a:endParaRPr sz="2000" b="1" kern="1200" dirty="0"/>
        </a:p>
        <a:p>
          <a:pPr marL="0" marR="0" lvl="0" indent="0" algn="ctr" defTabSz="914400">
            <a:lnSpc>
              <a:spcPct val="100000"/>
            </a:lnSpc>
            <a:spcBef>
              <a:spcPct val="0"/>
            </a:spcBef>
            <a:spcAft>
              <a:spcPts val="0"/>
            </a:spcAft>
            <a:buClrTx/>
            <a:buSzTx/>
            <a:buFontTx/>
            <a:buNone/>
            <a:defRPr/>
          </a:pPr>
          <a:r>
            <a:rPr lang="fr-FR" sz="1400" kern="1200" dirty="0">
              <a:solidFill>
                <a:sysClr val="window" lastClr="FFFFFF"/>
              </a:solidFill>
              <a:latin typeface="Calibri"/>
              <a:ea typeface="+mn-ea"/>
              <a:cs typeface="Arial"/>
            </a:rPr>
            <a:t>Les professionnels reconnaissent l’impact de la qualité du travail en équipe au sein de l’organisation pour améliorer la sécurité des patients.</a:t>
          </a:r>
        </a:p>
        <a:p>
          <a:pPr marL="0" marR="0" lvl="0" indent="0" algn="ctr" defTabSz="914400">
            <a:lnSpc>
              <a:spcPct val="100000"/>
            </a:lnSpc>
            <a:spcBef>
              <a:spcPct val="0"/>
            </a:spcBef>
            <a:spcAft>
              <a:spcPts val="0"/>
            </a:spcAft>
            <a:buClrTx/>
            <a:buSzTx/>
            <a:buFontTx/>
            <a:buNone/>
            <a:defRPr/>
          </a:pPr>
          <a:endParaRPr lang="fr-FR" sz="1400" kern="1200" dirty="0">
            <a:solidFill>
              <a:sysClr val="window" lastClr="FFFFFF"/>
            </a:solidFill>
            <a:latin typeface="Calibri"/>
            <a:ea typeface="+mn-ea"/>
            <a:cs typeface="Arial"/>
          </a:endParaRPr>
        </a:p>
      </dsp:txBody>
      <dsp:txXfrm rot="-5400000">
        <a:off x="3744416" y="2858954"/>
        <a:ext cx="3744416" cy="1631635"/>
      </dsp:txXfrm>
    </dsp:sp>
    <dsp:sp modelId="{18C74B0A-EBA3-40DD-8D48-8674B7963189}">
      <dsp:nvSpPr>
        <dsp:cNvPr id="0" name=""/>
        <dsp:cNvSpPr/>
      </dsp:nvSpPr>
      <dsp:spPr bwMode="auto">
        <a:xfrm>
          <a:off x="2621091" y="1906276"/>
          <a:ext cx="2246649" cy="761774"/>
        </a:xfrm>
        <a:prstGeom prst="roundRect">
          <a:avLst>
            <a:gd name="adj" fmla="val 16667"/>
          </a:avLst>
        </a:prstGeom>
        <a:solidFill>
          <a:srgbClr val="00A6CC">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rgbClr val="000000"/>
        </a:lnRef>
        <a:fillRef idx="1">
          <a:srgbClr val="000000"/>
        </a:fillRef>
        <a:effectRef idx="0">
          <a:srgbClr val="00000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a:pPr>
          <a:r>
            <a:rPr lang="fr-FR" sz="1800" b="1" kern="1200">
              <a:solidFill>
                <a:srgbClr val="0F3192">
                  <a:hueOff val="0"/>
                  <a:satOff val="0"/>
                  <a:lumOff val="0"/>
                  <a:alphaOff val="0"/>
                </a:srgbClr>
              </a:solidFill>
              <a:latin typeface="Calibri"/>
              <a:ea typeface="+mn-ea"/>
              <a:cs typeface="Arial"/>
            </a:rPr>
            <a:t>Culture de sécurité</a:t>
          </a:r>
        </a:p>
      </dsp:txBody>
      <dsp:txXfrm>
        <a:off x="2658278" y="1943463"/>
        <a:ext cx="2172275" cy="6874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0.50926</cdr:x>
      <cdr:y>0.77337</cdr:y>
    </cdr:from>
    <cdr:to>
      <cdr:x>1</cdr:x>
      <cdr:y>1</cdr:y>
    </cdr:to>
    <cdr:sp macro="" textlink="">
      <cdr:nvSpPr>
        <cdr:cNvPr id="3" name="Rectangle à coins arrondis 2"/>
        <cdr:cNvSpPr/>
      </cdr:nvSpPr>
      <cdr:spPr bwMode="auto">
        <a:xfrm xmlns:a="http://schemas.openxmlformats.org/drawingml/2006/main">
          <a:off x="4202584" y="3416621"/>
          <a:ext cx="3164890" cy="875108"/>
        </a:xfrm>
        <a:prstGeom xmlns:a="http://schemas.openxmlformats.org/drawingml/2006/main" prst="roundRect">
          <a:avLst>
            <a:gd name="adj" fmla="val 16667"/>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r-FR"/>
          </a:defPPr>
          <a:lvl1pPr marL="0" algn="l" defTabSz="914400">
            <a:defRPr sz="1800">
              <a:solidFill>
                <a:schemeClr val="lt1"/>
              </a:solidFill>
              <a:latin typeface="+mn-lt"/>
              <a:ea typeface="+mn-ea"/>
              <a:cs typeface="+mn-cs"/>
            </a:defRPr>
          </a:lvl1pPr>
          <a:lvl2pPr marL="457200" algn="l" defTabSz="914400">
            <a:defRPr sz="1800">
              <a:solidFill>
                <a:schemeClr val="lt1"/>
              </a:solidFill>
              <a:latin typeface="+mn-lt"/>
              <a:ea typeface="+mn-ea"/>
              <a:cs typeface="+mn-cs"/>
            </a:defRPr>
          </a:lvl2pPr>
          <a:lvl3pPr marL="914400" algn="l" defTabSz="914400">
            <a:defRPr sz="1800">
              <a:solidFill>
                <a:schemeClr val="lt1"/>
              </a:solidFill>
              <a:latin typeface="+mn-lt"/>
              <a:ea typeface="+mn-ea"/>
              <a:cs typeface="+mn-cs"/>
            </a:defRPr>
          </a:lvl3pPr>
          <a:lvl4pPr marL="1371600" algn="l" defTabSz="914400">
            <a:defRPr sz="1800">
              <a:solidFill>
                <a:schemeClr val="lt1"/>
              </a:solidFill>
              <a:latin typeface="+mn-lt"/>
              <a:ea typeface="+mn-ea"/>
              <a:cs typeface="+mn-cs"/>
            </a:defRPr>
          </a:lvl4pPr>
          <a:lvl5pPr marL="1828800" algn="l" defTabSz="914400">
            <a:defRPr sz="1800">
              <a:solidFill>
                <a:schemeClr val="lt1"/>
              </a:solidFill>
              <a:latin typeface="+mn-lt"/>
              <a:ea typeface="+mn-ea"/>
              <a:cs typeface="+mn-cs"/>
            </a:defRPr>
          </a:lvl5pPr>
          <a:lvl6pPr marL="2286000" algn="l" defTabSz="914400">
            <a:defRPr sz="1800">
              <a:solidFill>
                <a:schemeClr val="lt1"/>
              </a:solidFill>
              <a:latin typeface="+mn-lt"/>
              <a:ea typeface="+mn-ea"/>
              <a:cs typeface="+mn-cs"/>
            </a:defRPr>
          </a:lvl6pPr>
          <a:lvl7pPr marL="2743200" algn="l" defTabSz="914400">
            <a:defRPr sz="1800">
              <a:solidFill>
                <a:schemeClr val="lt1"/>
              </a:solidFill>
              <a:latin typeface="+mn-lt"/>
              <a:ea typeface="+mn-ea"/>
              <a:cs typeface="+mn-cs"/>
            </a:defRPr>
          </a:lvl7pPr>
          <a:lvl8pPr marL="3200400" algn="l" defTabSz="914400">
            <a:defRPr sz="1800">
              <a:solidFill>
                <a:schemeClr val="lt1"/>
              </a:solidFill>
              <a:latin typeface="+mn-lt"/>
              <a:ea typeface="+mn-ea"/>
              <a:cs typeface="+mn-cs"/>
            </a:defRPr>
          </a:lvl8pPr>
          <a:lvl9pPr marL="3657600" algn="l" defTabSz="914400">
            <a:defRPr sz="1800">
              <a:solidFill>
                <a:schemeClr val="lt1"/>
              </a:solidFill>
              <a:latin typeface="+mn-lt"/>
              <a:ea typeface="+mn-ea"/>
              <a:cs typeface="+mn-cs"/>
            </a:defRPr>
          </a:lvl9pPr>
        </a:lstStyle>
        <a:p xmlns:a="http://schemas.openxmlformats.org/drawingml/2006/main">
          <a:pPr algn="ctr">
            <a:defRPr/>
          </a:pPr>
          <a:r>
            <a:rPr lang="fr-FR">
              <a:latin typeface="Tahoma"/>
            </a:rPr>
            <a:t>Remettre Fig.6 transmis ici</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45659" cy="496332"/>
          </a:xfrm>
          <a:prstGeom prst="rect">
            <a:avLst/>
          </a:prstGeom>
        </p:spPr>
        <p:txBody>
          <a:bodyPr vert="horz" lIns="80275" tIns="40138" rIns="80275" bIns="40138" rtlCol="0"/>
          <a:lstStyle>
            <a:lvl1pPr algn="l">
              <a:defRPr sz="1100"/>
            </a:lvl1pPr>
          </a:lstStyle>
          <a:p>
            <a:pPr>
              <a:defRPr/>
            </a:pPr>
            <a:endParaRPr lang="fr-FR"/>
          </a:p>
        </p:txBody>
      </p:sp>
      <p:sp>
        <p:nvSpPr>
          <p:cNvPr id="3" name="Espace réservé de la date 2"/>
          <p:cNvSpPr>
            <a:spLocks noGrp="1"/>
          </p:cNvSpPr>
          <p:nvPr>
            <p:ph type="dt" idx="1"/>
          </p:nvPr>
        </p:nvSpPr>
        <p:spPr bwMode="auto">
          <a:xfrm>
            <a:off x="3850246" y="0"/>
            <a:ext cx="2945659" cy="496332"/>
          </a:xfrm>
          <a:prstGeom prst="rect">
            <a:avLst/>
          </a:prstGeom>
        </p:spPr>
        <p:txBody>
          <a:bodyPr vert="horz" lIns="80275" tIns="40138" rIns="80275" bIns="40138" rtlCol="0"/>
          <a:lstStyle>
            <a:lvl1pPr algn="r">
              <a:defRPr sz="1100"/>
            </a:lvl1pPr>
          </a:lstStyle>
          <a:p>
            <a:pPr>
              <a:defRPr/>
            </a:pPr>
            <a:fld id="{DE869E41-086D-4D56-A193-1FCFE97B84CC}" type="datetimeFigureOut">
              <a:rPr lang="fr-FR"/>
              <a:t>09/11/2022</a:t>
            </a:fld>
            <a:endParaRPr lang="fr-FR"/>
          </a:p>
        </p:txBody>
      </p:sp>
      <p:sp>
        <p:nvSpPr>
          <p:cNvPr id="4" name="Espace réservé de l'image des diapositives 3"/>
          <p:cNvSpPr>
            <a:spLocks noGrp="1" noRot="1" noChangeAspect="1"/>
          </p:cNvSpPr>
          <p:nvPr>
            <p:ph type="sldImg" idx="2"/>
          </p:nvPr>
        </p:nvSpPr>
        <p:spPr bwMode="auto">
          <a:xfrm>
            <a:off x="90488" y="744538"/>
            <a:ext cx="6616700" cy="3722687"/>
          </a:xfrm>
          <a:prstGeom prst="rect">
            <a:avLst/>
          </a:prstGeom>
          <a:noFill/>
          <a:ln w="12700">
            <a:solidFill>
              <a:prstClr val="black"/>
            </a:solidFill>
          </a:ln>
        </p:spPr>
        <p:txBody>
          <a:bodyPr vert="horz" lIns="80275" tIns="40138" rIns="80275" bIns="40138" rtlCol="0" anchor="ctr"/>
          <a:lstStyle/>
          <a:p>
            <a:pPr>
              <a:defRPr/>
            </a:pPr>
            <a:endParaRPr lang="fr-FR"/>
          </a:p>
        </p:txBody>
      </p:sp>
      <p:sp>
        <p:nvSpPr>
          <p:cNvPr id="5" name="Espace réservé des commentaires 4"/>
          <p:cNvSpPr>
            <a:spLocks noGrp="1"/>
          </p:cNvSpPr>
          <p:nvPr>
            <p:ph type="body" sz="quarter" idx="3"/>
          </p:nvPr>
        </p:nvSpPr>
        <p:spPr bwMode="auto">
          <a:xfrm>
            <a:off x="679768" y="4715154"/>
            <a:ext cx="5438140" cy="4466987"/>
          </a:xfrm>
          <a:prstGeom prst="rect">
            <a:avLst/>
          </a:prstGeom>
        </p:spPr>
        <p:txBody>
          <a:bodyPr vert="horz" lIns="80275" tIns="40138" rIns="80275" bIns="40138"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pied de page 5"/>
          <p:cNvSpPr>
            <a:spLocks noGrp="1"/>
          </p:cNvSpPr>
          <p:nvPr>
            <p:ph type="ftr" sz="quarter" idx="4"/>
          </p:nvPr>
        </p:nvSpPr>
        <p:spPr bwMode="auto">
          <a:xfrm>
            <a:off x="0" y="9428009"/>
            <a:ext cx="2945659" cy="496332"/>
          </a:xfrm>
          <a:prstGeom prst="rect">
            <a:avLst/>
          </a:prstGeom>
        </p:spPr>
        <p:txBody>
          <a:bodyPr vert="horz" lIns="80275" tIns="40138" rIns="80275" bIns="40138" rtlCol="0" anchor="b"/>
          <a:lstStyle>
            <a:lvl1pPr algn="l">
              <a:defRPr sz="1100"/>
            </a:lvl1pPr>
          </a:lstStyle>
          <a:p>
            <a:pPr>
              <a:defRPr/>
            </a:pPr>
            <a:endParaRPr lang="fr-FR"/>
          </a:p>
        </p:txBody>
      </p:sp>
      <p:sp>
        <p:nvSpPr>
          <p:cNvPr id="7" name="Espace réservé du numéro de diapositive 6"/>
          <p:cNvSpPr>
            <a:spLocks noGrp="1"/>
          </p:cNvSpPr>
          <p:nvPr>
            <p:ph type="sldNum" sz="quarter" idx="5"/>
          </p:nvPr>
        </p:nvSpPr>
        <p:spPr bwMode="auto">
          <a:xfrm>
            <a:off x="3850246" y="9428009"/>
            <a:ext cx="2945659" cy="496332"/>
          </a:xfrm>
          <a:prstGeom prst="rect">
            <a:avLst/>
          </a:prstGeom>
        </p:spPr>
        <p:txBody>
          <a:bodyPr vert="horz" lIns="80275" tIns="40138" rIns="80275" bIns="40138" rtlCol="0" anchor="b"/>
          <a:lstStyle>
            <a:lvl1pPr algn="r">
              <a:defRPr sz="1100"/>
            </a:lvl1pPr>
          </a:lstStyle>
          <a:p>
            <a:pPr>
              <a:defRPr/>
            </a:pPr>
            <a:fld id="{F9AC5CF3-B272-43AB-B6DA-059C20A79E6C}"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Explication sur taux de participation 60%</a:t>
            </a:r>
            <a:endParaRPr/>
          </a:p>
          <a:p>
            <a:pPr>
              <a:defRPr/>
            </a:pPr>
            <a:r>
              <a:rPr lang="fr-FR"/>
              <a:t>Regarder biblio sur culture territoriale</a:t>
            </a:r>
          </a:p>
        </p:txBody>
      </p:sp>
      <p:sp>
        <p:nvSpPr>
          <p:cNvPr id="4" name="Espace réservé du numéro de diapositive 3"/>
          <p:cNvSpPr>
            <a:spLocks noGrp="1"/>
          </p:cNvSpPr>
          <p:nvPr>
            <p:ph type="sldNum" sz="quarter" idx="10"/>
          </p:nvPr>
        </p:nvSpPr>
        <p:spPr bwMode="auto"/>
        <p:txBody>
          <a:bodyPr/>
          <a:lstStyle/>
          <a:p>
            <a:pPr>
              <a:defRPr/>
            </a:pPr>
            <a:fld id="{4D575855-55C0-4731-A3F8-677DECEBC49D}" type="slidenum">
              <a:rPr lang="fr-F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Taux de retour « autres » plus important car difficulté des professionnels à s’attribuer eux-mêmes une catégorie professionnelle (exemple de l’hôtelerie)</a:t>
            </a:r>
          </a:p>
        </p:txBody>
      </p:sp>
      <p:sp>
        <p:nvSpPr>
          <p:cNvPr id="4" name="Espace réservé du numéro de diapositive 3"/>
          <p:cNvSpPr>
            <a:spLocks noGrp="1"/>
          </p:cNvSpPr>
          <p:nvPr>
            <p:ph type="sldNum" sz="quarter" idx="10"/>
          </p:nvPr>
        </p:nvSpPr>
        <p:spPr bwMode="auto"/>
        <p:txBody>
          <a:bodyPr/>
          <a:lstStyle/>
          <a:p>
            <a:pPr>
              <a:defRPr/>
            </a:pPr>
            <a:fld id="{4D575855-55C0-4731-A3F8-677DECEBC49D}" type="slidenum">
              <a:rPr lang="fr-F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Cliquez et modifiez le titre</a:t>
            </a:r>
            <a:endParaRP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Cliquez pour modifier le style des sous-titres du masque</a:t>
            </a:r>
            <a:endParaRPr/>
          </a:p>
        </p:txBody>
      </p:sp>
      <p:sp>
        <p:nvSpPr>
          <p:cNvPr id="4" name="Espace réservé de la date 3"/>
          <p:cNvSpPr>
            <a:spLocks noGrp="1"/>
          </p:cNvSpPr>
          <p:nvPr>
            <p:ph type="dt" sz="half" idx="10"/>
          </p:nvPr>
        </p:nvSpPr>
        <p:spPr bwMode="auto"/>
        <p:txBody>
          <a:bodyPr/>
          <a:lstStyle/>
          <a:p>
            <a:pPr>
              <a:defRPr/>
            </a:pPr>
            <a:fld id="{2931C361-2BC5-4430-8797-75DCE075AC5B}" type="datetime1">
              <a:rPr lang="fr-FR"/>
              <a:t>09/11/2022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et modifiez le titre</a:t>
            </a:r>
            <a:endParaRPr/>
          </a:p>
        </p:txBody>
      </p:sp>
      <p:sp>
        <p:nvSpPr>
          <p:cNvPr id="3"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E87A15F8-1C24-4866-9574-E32FC13B11FB}" type="datetime1">
              <a:rPr lang="fr-FR"/>
              <a:t>09/11/2022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FR"/>
              <a:t>Cliquez et modifiez le titre</a:t>
            </a:r>
            <a:endParaRPr/>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4B05AD6D-17E7-4A1D-A63A-969D4107B51F}" type="datetime1">
              <a:rPr lang="fr-FR"/>
              <a:t>09/11/2022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et modifiez le titre</a:t>
            </a:r>
            <a:endParaRPr/>
          </a:p>
        </p:txBody>
      </p:sp>
      <p:sp>
        <p:nvSpPr>
          <p:cNvPr id="3"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10"/>
          </p:nvPr>
        </p:nvSpPr>
        <p:spPr bwMode="auto"/>
        <p:txBody>
          <a:bodyPr/>
          <a:lstStyle/>
          <a:p>
            <a:pPr>
              <a:defRPr/>
            </a:pPr>
            <a:fld id="{A87AEECE-739D-4AD9-A3CE-4592801A078E}" type="datetime1">
              <a:rPr lang="fr-FR"/>
              <a:t>09/11/2022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En-têt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Cliquez et modifiez le titre</a:t>
            </a:r>
            <a:endParaRP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
        <p:nvSpPr>
          <p:cNvPr id="4" name="Espace réservé de la date 3"/>
          <p:cNvSpPr>
            <a:spLocks noGrp="1"/>
          </p:cNvSpPr>
          <p:nvPr>
            <p:ph type="dt" sz="half" idx="10"/>
          </p:nvPr>
        </p:nvSpPr>
        <p:spPr bwMode="auto"/>
        <p:txBody>
          <a:bodyPr/>
          <a:lstStyle/>
          <a:p>
            <a:pPr>
              <a:defRPr/>
            </a:pPr>
            <a:fld id="{397627E7-A1E6-42B8-B78A-D5E84C2AB975}" type="datetime1">
              <a:rPr lang="fr-FR"/>
              <a:t>09/11/2022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et modifiez le titre</a:t>
            </a:r>
            <a:endParaRP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e la date 4"/>
          <p:cNvSpPr>
            <a:spLocks noGrp="1"/>
          </p:cNvSpPr>
          <p:nvPr>
            <p:ph type="dt" sz="half" idx="10"/>
          </p:nvPr>
        </p:nvSpPr>
        <p:spPr bwMode="auto"/>
        <p:txBody>
          <a:bodyPr/>
          <a:lstStyle/>
          <a:p>
            <a:pPr>
              <a:defRPr/>
            </a:pPr>
            <a:fld id="{DB459C51-1F46-4CB2-A9CF-3B1D73ABA583}" type="datetime1">
              <a:rPr lang="fr-FR"/>
              <a:t>09/11/2022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Cliquez et modifiez le titre</a:t>
            </a:r>
            <a:endParaRP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6"/>
          <p:cNvSpPr>
            <a:spLocks noGrp="1"/>
          </p:cNvSpPr>
          <p:nvPr>
            <p:ph type="dt" sz="half" idx="10"/>
          </p:nvPr>
        </p:nvSpPr>
        <p:spPr bwMode="auto"/>
        <p:txBody>
          <a:bodyPr/>
          <a:lstStyle/>
          <a:p>
            <a:pPr>
              <a:defRPr/>
            </a:pPr>
            <a:fld id="{19113C2A-E4EF-4CC4-927D-95B1F5CE68A2}" type="datetime1">
              <a:rPr lang="fr-FR"/>
              <a:t>09/11/2022</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Cliquez et modifiez le titre</a:t>
            </a:r>
            <a:endParaRPr/>
          </a:p>
        </p:txBody>
      </p:sp>
      <p:sp>
        <p:nvSpPr>
          <p:cNvPr id="3" name="Espace réservé de la date 2"/>
          <p:cNvSpPr>
            <a:spLocks noGrp="1"/>
          </p:cNvSpPr>
          <p:nvPr>
            <p:ph type="dt" sz="half" idx="10"/>
          </p:nvPr>
        </p:nvSpPr>
        <p:spPr bwMode="auto"/>
        <p:txBody>
          <a:bodyPr/>
          <a:lstStyle/>
          <a:p>
            <a:pPr>
              <a:defRPr/>
            </a:pPr>
            <a:fld id="{EB5F8D3F-7C18-4CF4-A720-7A78AF256B54}" type="datetime1">
              <a:rPr lang="fr-FR"/>
              <a:t>09/11/2022</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AE2F3E32-229F-45B8-A463-6F8D4095AAF4}" type="datetime1">
              <a:rPr lang="fr-FR"/>
              <a:t>09/11/2022</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Cliquez et modifiez le titre</a:t>
            </a:r>
            <a:endParaRP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9D91FF54-011E-45A1-80D9-BC0DBC72517B}" type="datetime1">
              <a:rPr lang="fr-FR"/>
              <a:t>09/11/2022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Cliquez et modifiez le titre</a:t>
            </a:r>
            <a:endParaRP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07F0F3EE-9F26-4E72-BB9F-AD95F9F15F2B}" type="datetime1">
              <a:rPr lang="fr-FR"/>
              <a:t>09/11/2022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A5B26AE7-1EF8-6447-85CD-8FFA54DD2163}"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pPr>
              <a:defRPr/>
            </a:pPr>
            <a:fld id="{52A4E668-85EC-4E04-9C7F-5ABF1DB51D7E}" type="datetime1">
              <a:rPr lang="fr-FR"/>
              <a:t>09/11/2022</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a:defRPr>
            </a:lvl1pPr>
          </a:lstStyle>
          <a:p>
            <a:pPr>
              <a:defRPr/>
            </a:pPr>
            <a:fld id="{A5B26AE7-1EF8-6447-85CD-8FFA54DD2163}"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Tahoma"/>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Tahoma"/>
          <a:ea typeface="+mn-ea"/>
          <a:cs typeface="+mn-cs"/>
        </a:defRPr>
      </a:lvl1pPr>
      <a:lvl2pPr marL="685800" indent="-228600" algn="l" defTabSz="914400">
        <a:lnSpc>
          <a:spcPct val="90000"/>
        </a:lnSpc>
        <a:spcBef>
          <a:spcPts val="500"/>
        </a:spcBef>
        <a:buFont typeface="Arial"/>
        <a:buChar char="•"/>
        <a:defRPr sz="2400">
          <a:solidFill>
            <a:schemeClr val="tx1"/>
          </a:solidFill>
          <a:latin typeface="Tahoma"/>
          <a:ea typeface="+mn-ea"/>
          <a:cs typeface="+mn-cs"/>
        </a:defRPr>
      </a:lvl2pPr>
      <a:lvl3pPr marL="1143000" indent="-228600" algn="l" defTabSz="914400">
        <a:lnSpc>
          <a:spcPct val="90000"/>
        </a:lnSpc>
        <a:spcBef>
          <a:spcPts val="500"/>
        </a:spcBef>
        <a:buFont typeface="Arial"/>
        <a:buChar char="•"/>
        <a:defRPr sz="2000">
          <a:solidFill>
            <a:schemeClr val="tx1"/>
          </a:solidFill>
          <a:latin typeface="Tahoma"/>
          <a:ea typeface="+mn-ea"/>
          <a:cs typeface="+mn-cs"/>
        </a:defRPr>
      </a:lvl3pPr>
      <a:lvl4pPr marL="1600200" indent="-228600" algn="l" defTabSz="914400">
        <a:lnSpc>
          <a:spcPct val="90000"/>
        </a:lnSpc>
        <a:spcBef>
          <a:spcPts val="500"/>
        </a:spcBef>
        <a:buFont typeface="Arial"/>
        <a:buChar char="•"/>
        <a:defRPr sz="1800">
          <a:solidFill>
            <a:schemeClr val="tx1"/>
          </a:solidFill>
          <a:latin typeface="Tahoma"/>
          <a:ea typeface="+mn-ea"/>
          <a:cs typeface="+mn-cs"/>
        </a:defRPr>
      </a:lvl4pPr>
      <a:lvl5pPr marL="2057400" indent="-228600" algn="l" defTabSz="914400">
        <a:lnSpc>
          <a:spcPct val="90000"/>
        </a:lnSpc>
        <a:spcBef>
          <a:spcPts val="500"/>
        </a:spcBef>
        <a:buFont typeface="Arial"/>
        <a:buChar char="•"/>
        <a:defRPr sz="1800">
          <a:solidFill>
            <a:schemeClr val="tx1"/>
          </a:solidFill>
          <a:latin typeface="Tahoma"/>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7.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7.jp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mchatri@rsqr-hdf.com"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tangle 16"/>
          <p:cNvSpPr/>
          <p:nvPr/>
        </p:nvSpPr>
        <p:spPr bwMode="auto">
          <a:xfrm rot="21440180">
            <a:off x="-166255" y="6054418"/>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3" name="Rectangle 2"/>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7" name="ZoneTexte 6"/>
          <p:cNvSpPr txBox="1"/>
          <p:nvPr/>
        </p:nvSpPr>
        <p:spPr bwMode="auto">
          <a:xfrm>
            <a:off x="2353901" y="2889252"/>
            <a:ext cx="9252641" cy="1261883"/>
          </a:xfrm>
          <a:prstGeom prst="rect">
            <a:avLst/>
          </a:prstGeom>
          <a:noFill/>
        </p:spPr>
        <p:txBody>
          <a:bodyPr wrap="square" rtlCol="0">
            <a:spAutoFit/>
          </a:bodyPr>
          <a:lstStyle/>
          <a:p>
            <a:pPr algn="r">
              <a:defRPr/>
            </a:pPr>
            <a:r>
              <a:rPr lang="fr-FR" sz="2800" b="1">
                <a:solidFill>
                  <a:srgbClr val="002060"/>
                </a:solidFill>
                <a:latin typeface="Tahoma"/>
                <a:ea typeface="Tahoma"/>
                <a:cs typeface="Tahoma"/>
              </a:rPr>
              <a:t>Résultat de l’évaluation </a:t>
            </a:r>
          </a:p>
          <a:p>
            <a:pPr algn="r">
              <a:defRPr/>
            </a:pPr>
            <a:r>
              <a:rPr lang="fr-FR" sz="2800" b="1">
                <a:solidFill>
                  <a:srgbClr val="002060"/>
                </a:solidFill>
                <a:latin typeface="Tahoma"/>
                <a:ea typeface="Tahoma"/>
                <a:cs typeface="Tahoma"/>
              </a:rPr>
              <a:t>« Culture de Sécurité en EHPAD» 2022</a:t>
            </a:r>
            <a:endParaRPr>
              <a:solidFill>
                <a:srgbClr val="002060"/>
              </a:solidFill>
            </a:endParaRPr>
          </a:p>
          <a:p>
            <a:pPr algn="r">
              <a:defRPr/>
            </a:pPr>
            <a:endParaRPr>
              <a:solidFill>
                <a:srgbClr val="002060"/>
              </a:solidFill>
            </a:endParaRPr>
          </a:p>
        </p:txBody>
      </p:sp>
      <p:sp>
        <p:nvSpPr>
          <p:cNvPr id="6" name="Espace réservé du numéro de diapositive 5"/>
          <p:cNvSpPr>
            <a:spLocks noGrp="1"/>
          </p:cNvSpPr>
          <p:nvPr>
            <p:ph type="sldNum" sz="quarter" idx="12"/>
          </p:nvPr>
        </p:nvSpPr>
        <p:spPr bwMode="auto"/>
        <p:txBody>
          <a:bodyPr/>
          <a:lstStyle/>
          <a:p>
            <a:pPr>
              <a:defRPr/>
            </a:pPr>
            <a:fld id="{A5B26AE7-1EF8-6447-85CD-8FFA54DD2163}" type="slidenum">
              <a:rPr lang="fr-FR"/>
              <a:t>1</a:t>
            </a:fld>
            <a:endParaRPr lang="fr-FR"/>
          </a:p>
        </p:txBody>
      </p:sp>
      <p:pic>
        <p:nvPicPr>
          <p:cNvPr id="14" name="Picture 4"/>
          <p:cNvPicPr>
            <a:picLocks noChangeAspect="1"/>
          </p:cNvPicPr>
          <p:nvPr/>
        </p:nvPicPr>
        <p:blipFill>
          <a:blip r:embed="rId2"/>
          <a:srcRect l="826" t="741" r="825" b="3697"/>
          <a:stretch/>
        </p:blipFill>
        <p:spPr bwMode="auto">
          <a:xfrm>
            <a:off x="389024" y="2709141"/>
            <a:ext cx="3330712" cy="2932900"/>
          </a:xfrm>
          <a:prstGeom prst="rect">
            <a:avLst/>
          </a:prstGeom>
        </p:spPr>
      </p:pic>
      <p:pic>
        <p:nvPicPr>
          <p:cNvPr id="2" name="Image 1"/>
          <p:cNvPicPr>
            <a:picLocks noChangeAspect="1"/>
          </p:cNvPicPr>
          <p:nvPr/>
        </p:nvPicPr>
        <p:blipFill>
          <a:blip r:embed="rId3"/>
          <a:stretch/>
        </p:blipFill>
        <p:spPr bwMode="auto">
          <a:xfrm>
            <a:off x="9840417" y="1118116"/>
            <a:ext cx="1786426" cy="809579"/>
          </a:xfrm>
          <a:prstGeom prst="rect">
            <a:avLst/>
          </a:prstGeom>
        </p:spPr>
      </p:pic>
      <p:sp>
        <p:nvSpPr>
          <p:cNvPr id="22" name="Rectangle 21"/>
          <p:cNvSpPr/>
          <p:nvPr/>
        </p:nvSpPr>
        <p:spPr bwMode="auto">
          <a:xfrm>
            <a:off x="7896200" y="4151135"/>
            <a:ext cx="3600400" cy="646331"/>
          </a:xfrm>
          <a:prstGeom prst="rect">
            <a:avLst/>
          </a:prstGeom>
        </p:spPr>
        <p:txBody>
          <a:bodyPr wrap="square">
            <a:spAutoFit/>
          </a:bodyPr>
          <a:lstStyle/>
          <a:p>
            <a:pPr lvl="0" algn="r">
              <a:spcBef>
                <a:spcPts val="0"/>
              </a:spcBef>
              <a:spcAft>
                <a:spcPts val="0"/>
              </a:spcAft>
              <a:defRPr/>
            </a:pPr>
            <a:r>
              <a:rPr lang="fr-FR" dirty="0">
                <a:solidFill>
                  <a:schemeClr val="accent1"/>
                </a:solidFill>
                <a:latin typeface="Arial"/>
              </a:rPr>
              <a:t>Réunion de restitution régionale</a:t>
            </a:r>
          </a:p>
          <a:p>
            <a:pPr lvl="0" algn="r">
              <a:spcBef>
                <a:spcPts val="0"/>
              </a:spcBef>
              <a:spcAft>
                <a:spcPts val="0"/>
              </a:spcAft>
              <a:defRPr/>
            </a:pPr>
            <a:r>
              <a:rPr lang="fr-FR" b="1" dirty="0">
                <a:solidFill>
                  <a:schemeClr val="accent1"/>
                </a:solidFill>
                <a:latin typeface="Arial"/>
              </a:rPr>
              <a:t>15 novembre 2022</a:t>
            </a:r>
          </a:p>
        </p:txBody>
      </p:sp>
      <p:pic>
        <p:nvPicPr>
          <p:cNvPr id="5" name="Image 4">
            <a:extLst>
              <a:ext uri="{FF2B5EF4-FFF2-40B4-BE49-F238E27FC236}">
                <a16:creationId xmlns:a16="http://schemas.microsoft.com/office/drawing/2014/main" id="{5ED7A3A1-0ED9-6A8B-F724-2ECAAA98D621}"/>
              </a:ext>
            </a:extLst>
          </p:cNvPr>
          <p:cNvPicPr>
            <a:picLocks noChangeAspect="1"/>
          </p:cNvPicPr>
          <p:nvPr/>
        </p:nvPicPr>
        <p:blipFill>
          <a:blip r:embed="rId4"/>
          <a:stretch>
            <a:fillRect/>
          </a:stretch>
        </p:blipFill>
        <p:spPr>
          <a:xfrm>
            <a:off x="7304645" y="953833"/>
            <a:ext cx="2400635" cy="1467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67671" y="-706565"/>
            <a:ext cx="12482946" cy="16154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1209541" y="319511"/>
            <a:ext cx="4304383"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Participation en région</a:t>
            </a:r>
          </a:p>
        </p:txBody>
      </p:sp>
      <p:sp>
        <p:nvSpPr>
          <p:cNvPr id="9" name="Titre 1"/>
          <p:cNvSpPr txBox="1"/>
          <p:nvPr/>
        </p:nvSpPr>
        <p:spPr bwMode="auto">
          <a:xfrm>
            <a:off x="8976320" y="4787294"/>
            <a:ext cx="2885003" cy="832002"/>
          </a:xfrm>
          <a:prstGeom prst="rect">
            <a:avLst/>
          </a:prstGeom>
        </p:spPr>
        <p:txBody>
          <a:bodyPr vert="horz" lIns="91440" tIns="45720" rIns="91440" bIns="45720" rtlCol="0" anchor="ctr">
            <a:normAutofit fontScale="925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600">
                <a:solidFill>
                  <a:schemeClr val="bg1"/>
                </a:solidFill>
                <a:latin typeface="Tahoma"/>
                <a:ea typeface="Tahoma"/>
                <a:cs typeface="Tahoma"/>
              </a:rPr>
              <a:t>Renseigner les cases de droite du tableau avec vos résultats.</a:t>
            </a:r>
            <a:endParaRPr/>
          </a:p>
          <a:p>
            <a:pPr algn="ctr">
              <a:defRPr/>
            </a:pPr>
            <a:r>
              <a:rPr lang="fr-FR" sz="1600">
                <a:solidFill>
                  <a:schemeClr val="bg1"/>
                </a:solidFill>
                <a:latin typeface="Tahoma"/>
                <a:ea typeface="Tahoma"/>
                <a:cs typeface="Tahoma"/>
              </a:rPr>
              <a:t>Supprimer ce bloc.</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sp>
        <p:nvSpPr>
          <p:cNvPr id="8" name="Ellipse 7"/>
          <p:cNvSpPr/>
          <p:nvPr/>
        </p:nvSpPr>
        <p:spPr bwMode="auto">
          <a:xfrm>
            <a:off x="10144663" y="2791876"/>
            <a:ext cx="1282270" cy="114789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solidFill>
                  <a:schemeClr val="accent2"/>
                </a:solidFill>
              </a:rPr>
              <a:t>34</a:t>
            </a:r>
            <a:endParaRPr b="1" dirty="0"/>
          </a:p>
          <a:p>
            <a:pPr algn="ctr">
              <a:defRPr/>
            </a:pPr>
            <a:r>
              <a:rPr lang="fr-FR" dirty="0">
                <a:solidFill>
                  <a:schemeClr val="accent2"/>
                </a:solidFill>
              </a:rPr>
              <a:t>EHPAD</a:t>
            </a:r>
          </a:p>
          <a:p>
            <a:pPr algn="ctr">
              <a:defRPr/>
            </a:pPr>
            <a:r>
              <a:rPr lang="fr-FR" dirty="0" err="1">
                <a:solidFill>
                  <a:schemeClr val="accent2"/>
                </a:solidFill>
              </a:rPr>
              <a:t>HdF</a:t>
            </a:r>
            <a:endParaRPr lang="fr-FR" dirty="0">
              <a:solidFill>
                <a:schemeClr val="accent2"/>
              </a:solidFill>
            </a:endParaRPr>
          </a:p>
        </p:txBody>
      </p:sp>
      <p:sp>
        <p:nvSpPr>
          <p:cNvPr id="14" name="Ellipse 13"/>
          <p:cNvSpPr/>
          <p:nvPr/>
        </p:nvSpPr>
        <p:spPr bwMode="auto">
          <a:xfrm>
            <a:off x="695585" y="2797654"/>
            <a:ext cx="1282270" cy="1147891"/>
          </a:xfrm>
          <a:prstGeom prst="ellipse">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solidFill>
                  <a:schemeClr val="bg1"/>
                </a:solidFill>
              </a:rPr>
              <a:t>365 EHPAD</a:t>
            </a:r>
          </a:p>
        </p:txBody>
      </p:sp>
      <p:pic>
        <p:nvPicPr>
          <p:cNvPr id="3" name="Image 2">
            <a:extLst>
              <a:ext uri="{FF2B5EF4-FFF2-40B4-BE49-F238E27FC236}">
                <a16:creationId xmlns:a16="http://schemas.microsoft.com/office/drawing/2014/main" id="{4EC74A6A-EDB4-42D5-7C5F-F62C47BF7DB9}"/>
              </a:ext>
            </a:extLst>
          </p:cNvPr>
          <p:cNvPicPr>
            <a:picLocks noChangeAspect="1"/>
          </p:cNvPicPr>
          <p:nvPr/>
        </p:nvPicPr>
        <p:blipFill>
          <a:blip r:embed="rId3"/>
          <a:stretch>
            <a:fillRect/>
          </a:stretch>
        </p:blipFill>
        <p:spPr>
          <a:xfrm>
            <a:off x="2677308" y="1138777"/>
            <a:ext cx="6767902" cy="4580446"/>
          </a:xfrm>
          <a:prstGeom prst="rect">
            <a:avLst/>
          </a:prstGeom>
        </p:spPr>
      </p:pic>
      <p:pic>
        <p:nvPicPr>
          <p:cNvPr id="5" name="Image 4">
            <a:extLst>
              <a:ext uri="{FF2B5EF4-FFF2-40B4-BE49-F238E27FC236}">
                <a16:creationId xmlns:a16="http://schemas.microsoft.com/office/drawing/2014/main" id="{9C947E65-5FED-C49B-80BB-8A1C3E418AEE}"/>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2" name="Espace réservé du numéro de diapositive 1">
            <a:extLst>
              <a:ext uri="{FF2B5EF4-FFF2-40B4-BE49-F238E27FC236}">
                <a16:creationId xmlns:a16="http://schemas.microsoft.com/office/drawing/2014/main" id="{E2368B6A-CFD0-A92B-AC86-09EAE8B6823F}"/>
              </a:ext>
            </a:extLst>
          </p:cNvPr>
          <p:cNvSpPr>
            <a:spLocks noGrp="1"/>
          </p:cNvSpPr>
          <p:nvPr>
            <p:ph type="sldNum" sz="quarter" idx="12"/>
          </p:nvPr>
        </p:nvSpPr>
        <p:spPr bwMode="auto">
          <a:xfrm>
            <a:off x="7974041" y="6356350"/>
            <a:ext cx="4016319" cy="365125"/>
          </a:xfrm>
        </p:spPr>
        <p:txBody>
          <a:bodyPr/>
          <a:lstStyle/>
          <a:p>
            <a:pPr>
              <a:defRPr/>
            </a:pPr>
            <a:r>
              <a:rPr lang="fr-FR" dirty="0"/>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67671" y="-706565"/>
            <a:ext cx="12482946" cy="16154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1065525" y="363767"/>
            <a:ext cx="4304383"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Participation en région</a:t>
            </a:r>
          </a:p>
        </p:txBody>
      </p:sp>
      <p:sp>
        <p:nvSpPr>
          <p:cNvPr id="9" name="Titre 1"/>
          <p:cNvSpPr txBox="1"/>
          <p:nvPr/>
        </p:nvSpPr>
        <p:spPr bwMode="auto">
          <a:xfrm>
            <a:off x="8976320" y="4787294"/>
            <a:ext cx="2885003" cy="832002"/>
          </a:xfrm>
          <a:prstGeom prst="rect">
            <a:avLst/>
          </a:prstGeom>
        </p:spPr>
        <p:txBody>
          <a:bodyPr vert="horz" lIns="91440" tIns="45720" rIns="91440" bIns="45720" rtlCol="0" anchor="ctr">
            <a:normAutofit fontScale="925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600">
                <a:solidFill>
                  <a:schemeClr val="bg1"/>
                </a:solidFill>
                <a:latin typeface="Tahoma"/>
                <a:ea typeface="Tahoma"/>
                <a:cs typeface="Tahoma"/>
              </a:rPr>
              <a:t>Renseigner les cases de droite du tableau avec vos résultats.</a:t>
            </a:r>
            <a:endParaRPr/>
          </a:p>
          <a:p>
            <a:pPr algn="ctr">
              <a:defRPr/>
            </a:pPr>
            <a:r>
              <a:rPr lang="fr-FR" sz="1600">
                <a:solidFill>
                  <a:schemeClr val="bg1"/>
                </a:solidFill>
                <a:latin typeface="Tahoma"/>
                <a:ea typeface="Tahoma"/>
                <a:cs typeface="Tahoma"/>
              </a:rPr>
              <a:t>Supprimer ce bloc.</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sp>
        <p:nvSpPr>
          <p:cNvPr id="12" name="Rectangle à coins arrondis 11"/>
          <p:cNvSpPr/>
          <p:nvPr/>
        </p:nvSpPr>
        <p:spPr bwMode="auto">
          <a:xfrm>
            <a:off x="4151784" y="3365821"/>
            <a:ext cx="3164890" cy="875108"/>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atin typeface="Tahoma"/>
              </a:rPr>
              <a:t>Remettre Fig.2 transmise ici</a:t>
            </a:r>
          </a:p>
        </p:txBody>
      </p:sp>
      <p:pic>
        <p:nvPicPr>
          <p:cNvPr id="2" name="Image 1">
            <a:extLst>
              <a:ext uri="{FF2B5EF4-FFF2-40B4-BE49-F238E27FC236}">
                <a16:creationId xmlns:a16="http://schemas.microsoft.com/office/drawing/2014/main" id="{A7EA07B9-37BF-D024-A3BF-81FD9B14545E}"/>
              </a:ext>
            </a:extLst>
          </p:cNvPr>
          <p:cNvPicPr>
            <a:picLocks noChangeAspect="1"/>
          </p:cNvPicPr>
          <p:nvPr/>
        </p:nvPicPr>
        <p:blipFill>
          <a:blip r:embed="rId3"/>
          <a:stretch>
            <a:fillRect/>
          </a:stretch>
        </p:blipFill>
        <p:spPr bwMode="auto">
          <a:xfrm>
            <a:off x="9646085" y="6089586"/>
            <a:ext cx="669452" cy="768414"/>
          </a:xfrm>
          <a:prstGeom prst="rect">
            <a:avLst/>
          </a:prstGeom>
        </p:spPr>
      </p:pic>
      <p:pic>
        <p:nvPicPr>
          <p:cNvPr id="8" name="Image 7">
            <a:extLst>
              <a:ext uri="{FF2B5EF4-FFF2-40B4-BE49-F238E27FC236}">
                <a16:creationId xmlns:a16="http://schemas.microsoft.com/office/drawing/2014/main" id="{D83AAFFF-196F-FF37-CF9B-2774630304E5}"/>
              </a:ext>
            </a:extLst>
          </p:cNvPr>
          <p:cNvPicPr>
            <a:picLocks noChangeAspect="1"/>
          </p:cNvPicPr>
          <p:nvPr/>
        </p:nvPicPr>
        <p:blipFill rotWithShape="1">
          <a:blip r:embed="rId4"/>
          <a:srcRect t="9415"/>
          <a:stretch/>
        </p:blipFill>
        <p:spPr>
          <a:xfrm>
            <a:off x="1055438" y="1219031"/>
            <a:ext cx="8280922" cy="5577659"/>
          </a:xfrm>
          <a:prstGeom prst="rect">
            <a:avLst/>
          </a:prstGeom>
        </p:spPr>
      </p:pic>
      <p:sp>
        <p:nvSpPr>
          <p:cNvPr id="3" name="Espace réservé du numéro de diapositive 1">
            <a:extLst>
              <a:ext uri="{FF2B5EF4-FFF2-40B4-BE49-F238E27FC236}">
                <a16:creationId xmlns:a16="http://schemas.microsoft.com/office/drawing/2014/main" id="{4145F6BA-A23F-AFAD-8DF9-0A9458E127B4}"/>
              </a:ext>
            </a:extLst>
          </p:cNvPr>
          <p:cNvSpPr>
            <a:spLocks noGrp="1"/>
          </p:cNvSpPr>
          <p:nvPr>
            <p:ph type="sldNum" sz="quarter" idx="12"/>
          </p:nvPr>
        </p:nvSpPr>
        <p:spPr bwMode="auto">
          <a:xfrm>
            <a:off x="7974041" y="6356350"/>
            <a:ext cx="4016319" cy="365125"/>
          </a:xfrm>
        </p:spPr>
        <p:txBody>
          <a:bodyPr/>
          <a:lstStyle/>
          <a:p>
            <a:pPr>
              <a:defRPr/>
            </a:pPr>
            <a:r>
              <a:rPr lang="fr-FR"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9" name="ZoneTexte 8"/>
          <p:cNvSpPr txBox="1"/>
          <p:nvPr/>
        </p:nvSpPr>
        <p:spPr bwMode="auto">
          <a:xfrm rot="21434738">
            <a:off x="848387" y="554157"/>
            <a:ext cx="6234399"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Population d’étude : participation</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sp>
        <p:nvSpPr>
          <p:cNvPr id="12" name="ZoneTexte 11"/>
          <p:cNvSpPr txBox="1"/>
          <p:nvPr/>
        </p:nvSpPr>
        <p:spPr bwMode="auto">
          <a:xfrm>
            <a:off x="8862874" y="3021730"/>
            <a:ext cx="2905326" cy="1446550"/>
          </a:xfrm>
          <a:prstGeom prst="rect">
            <a:avLst/>
          </a:prstGeom>
          <a:noFill/>
        </p:spPr>
        <p:txBody>
          <a:bodyPr wrap="square" rtlCol="0">
            <a:spAutoFit/>
          </a:bodyPr>
          <a:lstStyle/>
          <a:p>
            <a:pPr algn="ctr">
              <a:defRPr/>
            </a:pPr>
            <a:r>
              <a:rPr lang="fr-FR" sz="2000" b="1" dirty="0"/>
              <a:t>Taux de participation de </a:t>
            </a:r>
            <a:r>
              <a:rPr lang="fr-FR" sz="2800" b="1" dirty="0">
                <a:solidFill>
                  <a:schemeClr val="accent2"/>
                </a:solidFill>
              </a:rPr>
              <a:t>+ 60 % </a:t>
            </a:r>
            <a:r>
              <a:rPr lang="fr-FR" sz="2000" b="1" dirty="0"/>
              <a:t>pour considérer une représentation des professionnels</a:t>
            </a:r>
          </a:p>
        </p:txBody>
      </p:sp>
      <p:pic>
        <p:nvPicPr>
          <p:cNvPr id="11" name="Image 10"/>
          <p:cNvPicPr>
            <a:picLocks noChangeAspect="1"/>
          </p:cNvPicPr>
          <p:nvPr/>
        </p:nvPicPr>
        <p:blipFill>
          <a:blip r:embed="rId3"/>
          <a:stretch/>
        </p:blipFill>
        <p:spPr bwMode="auto">
          <a:xfrm>
            <a:off x="286768" y="1511872"/>
            <a:ext cx="7959635" cy="5346128"/>
          </a:xfrm>
          <a:prstGeom prst="rect">
            <a:avLst/>
          </a:prstGeom>
        </p:spPr>
      </p:pic>
      <p:pic>
        <p:nvPicPr>
          <p:cNvPr id="2" name="Image 1">
            <a:extLst>
              <a:ext uri="{FF2B5EF4-FFF2-40B4-BE49-F238E27FC236}">
                <a16:creationId xmlns:a16="http://schemas.microsoft.com/office/drawing/2014/main" id="{CA717F93-5BC5-74BE-FB67-6B8AE337DF7E}"/>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3" name="Espace réservé du numéro de diapositive 1">
            <a:extLst>
              <a:ext uri="{FF2B5EF4-FFF2-40B4-BE49-F238E27FC236}">
                <a16:creationId xmlns:a16="http://schemas.microsoft.com/office/drawing/2014/main" id="{620A1753-FE1D-4F79-63A3-23DFA0F86A0F}"/>
              </a:ext>
            </a:extLst>
          </p:cNvPr>
          <p:cNvSpPr>
            <a:spLocks noGrp="1"/>
          </p:cNvSpPr>
          <p:nvPr>
            <p:ph type="sldNum" sz="quarter" idx="12"/>
          </p:nvPr>
        </p:nvSpPr>
        <p:spPr bwMode="auto">
          <a:xfrm>
            <a:off x="7974041" y="6356350"/>
            <a:ext cx="4016319" cy="365125"/>
          </a:xfrm>
        </p:spPr>
        <p:txBody>
          <a:bodyPr/>
          <a:lstStyle/>
          <a:p>
            <a:pPr>
              <a:defRPr/>
            </a:pPr>
            <a:r>
              <a:rPr lang="fr-FR" dirty="0"/>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5"/>
          <p:cNvSpPr txBox="1"/>
          <p:nvPr/>
        </p:nvSpPr>
        <p:spPr bwMode="auto">
          <a:xfrm rot="21434738">
            <a:off x="1538119" y="279873"/>
            <a:ext cx="5958682"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Méthodologie de mise en œuvre</a:t>
            </a:r>
            <a:endParaRPr/>
          </a:p>
        </p:txBody>
      </p:sp>
      <p:pic>
        <p:nvPicPr>
          <p:cNvPr id="8" name="Image 7"/>
          <p:cNvPicPr>
            <a:picLocks noChangeAspect="1"/>
          </p:cNvPicPr>
          <p:nvPr/>
        </p:nvPicPr>
        <p:blipFill>
          <a:blip r:embed="rId3"/>
          <a:stretch/>
        </p:blipFill>
        <p:spPr bwMode="auto">
          <a:xfrm>
            <a:off x="6698520" y="1184383"/>
            <a:ext cx="4455757" cy="4293096"/>
          </a:xfrm>
          <a:prstGeom prst="rect">
            <a:avLst/>
          </a:prstGeom>
        </p:spPr>
      </p:pic>
      <p:sp>
        <p:nvSpPr>
          <p:cNvPr id="16" name="ZoneTexte 15"/>
          <p:cNvSpPr txBox="1"/>
          <p:nvPr/>
        </p:nvSpPr>
        <p:spPr bwMode="auto">
          <a:xfrm>
            <a:off x="256650" y="5449945"/>
            <a:ext cx="5256584" cy="461665"/>
          </a:xfrm>
          <a:prstGeom prst="rect">
            <a:avLst/>
          </a:prstGeom>
          <a:noFill/>
        </p:spPr>
        <p:txBody>
          <a:bodyPr wrap="square" rtlCol="0">
            <a:spAutoFit/>
          </a:bodyPr>
          <a:lstStyle/>
          <a:p>
            <a:pPr>
              <a:defRPr/>
            </a:pPr>
            <a:r>
              <a:rPr lang="fr-FR" sz="1200" i="1"/>
              <a:t>Fig.4 Proportion des EHPAD inclus dans la population d’étude parmi les EHPAD ciblés et participants (nb)</a:t>
            </a:r>
          </a:p>
        </p:txBody>
      </p:sp>
      <p:sp>
        <p:nvSpPr>
          <p:cNvPr id="17" name="ZoneTexte 16"/>
          <p:cNvSpPr txBox="1"/>
          <p:nvPr/>
        </p:nvSpPr>
        <p:spPr bwMode="auto">
          <a:xfrm>
            <a:off x="6298107" y="5436547"/>
            <a:ext cx="5256584" cy="461665"/>
          </a:xfrm>
          <a:prstGeom prst="rect">
            <a:avLst/>
          </a:prstGeom>
          <a:noFill/>
        </p:spPr>
        <p:txBody>
          <a:bodyPr wrap="square" rtlCol="0">
            <a:spAutoFit/>
          </a:bodyPr>
          <a:lstStyle/>
          <a:p>
            <a:pPr>
              <a:defRPr/>
            </a:pPr>
            <a:r>
              <a:rPr lang="fr-FR" sz="1200" i="1"/>
              <a:t>Fig.5 Répartition régionale des répondants (EHPAD / professionnels) par région (nb)</a:t>
            </a:r>
          </a:p>
        </p:txBody>
      </p:sp>
      <p:sp>
        <p:nvSpPr>
          <p:cNvPr id="10" name="Rectangle 9"/>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1" name="ZoneTexte 10"/>
          <p:cNvSpPr txBox="1"/>
          <p:nvPr/>
        </p:nvSpPr>
        <p:spPr bwMode="auto">
          <a:xfrm rot="21434738">
            <a:off x="1501301" y="504109"/>
            <a:ext cx="6896440"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Population d’étude : participation (2)</a:t>
            </a:r>
          </a:p>
        </p:txBody>
      </p:sp>
      <p:pic>
        <p:nvPicPr>
          <p:cNvPr id="12" name="Image 11"/>
          <p:cNvPicPr>
            <a:picLocks noChangeAspect="1"/>
          </p:cNvPicPr>
          <p:nvPr/>
        </p:nvPicPr>
        <p:blipFill>
          <a:blip r:embed="rId4"/>
          <a:stretch/>
        </p:blipFill>
        <p:spPr bwMode="auto">
          <a:xfrm>
            <a:off x="10416480" y="6204813"/>
            <a:ext cx="1138211" cy="516662"/>
          </a:xfrm>
          <a:prstGeom prst="rect">
            <a:avLst/>
          </a:prstGeom>
        </p:spPr>
      </p:pic>
      <p:sp>
        <p:nvSpPr>
          <p:cNvPr id="14" name="Rectangle à coins arrondis 13"/>
          <p:cNvSpPr/>
          <p:nvPr/>
        </p:nvSpPr>
        <p:spPr bwMode="auto">
          <a:xfrm>
            <a:off x="1143771" y="3356992"/>
            <a:ext cx="3164890" cy="875108"/>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atin typeface="Tahoma"/>
              </a:rPr>
              <a:t>Remettre Fig.4 transmis ici</a:t>
            </a:r>
          </a:p>
        </p:txBody>
      </p:sp>
      <p:pic>
        <p:nvPicPr>
          <p:cNvPr id="2" name="Image 1">
            <a:extLst>
              <a:ext uri="{FF2B5EF4-FFF2-40B4-BE49-F238E27FC236}">
                <a16:creationId xmlns:a16="http://schemas.microsoft.com/office/drawing/2014/main" id="{7BC54211-FCEF-72AC-D41B-8CF24C4A5B02}"/>
              </a:ext>
            </a:extLst>
          </p:cNvPr>
          <p:cNvPicPr>
            <a:picLocks noChangeAspect="1"/>
          </p:cNvPicPr>
          <p:nvPr/>
        </p:nvPicPr>
        <p:blipFill>
          <a:blip r:embed="rId5"/>
          <a:stretch>
            <a:fillRect/>
          </a:stretch>
        </p:blipFill>
        <p:spPr bwMode="auto">
          <a:xfrm>
            <a:off x="9646085" y="6089586"/>
            <a:ext cx="669452" cy="768414"/>
          </a:xfrm>
          <a:prstGeom prst="rect">
            <a:avLst/>
          </a:prstGeom>
        </p:spPr>
      </p:pic>
      <p:pic>
        <p:nvPicPr>
          <p:cNvPr id="4" name="Image 3">
            <a:extLst>
              <a:ext uri="{FF2B5EF4-FFF2-40B4-BE49-F238E27FC236}">
                <a16:creationId xmlns:a16="http://schemas.microsoft.com/office/drawing/2014/main" id="{C6DCC4D1-C180-E08A-FAA5-4B4FE36FE273}"/>
              </a:ext>
            </a:extLst>
          </p:cNvPr>
          <p:cNvPicPr>
            <a:picLocks noChangeAspect="1"/>
          </p:cNvPicPr>
          <p:nvPr/>
        </p:nvPicPr>
        <p:blipFill>
          <a:blip r:embed="rId6"/>
          <a:stretch>
            <a:fillRect/>
          </a:stretch>
        </p:blipFill>
        <p:spPr>
          <a:xfrm>
            <a:off x="130290" y="1481710"/>
            <a:ext cx="5763603" cy="4981021"/>
          </a:xfrm>
          <a:prstGeom prst="rect">
            <a:avLst/>
          </a:prstGeom>
        </p:spPr>
      </p:pic>
      <p:sp>
        <p:nvSpPr>
          <p:cNvPr id="5" name="Ellipse 4">
            <a:extLst>
              <a:ext uri="{FF2B5EF4-FFF2-40B4-BE49-F238E27FC236}">
                <a16:creationId xmlns:a16="http://schemas.microsoft.com/office/drawing/2014/main" id="{F23E92F2-9AE9-03EC-1E14-FF5782203DA9}"/>
              </a:ext>
            </a:extLst>
          </p:cNvPr>
          <p:cNvSpPr/>
          <p:nvPr/>
        </p:nvSpPr>
        <p:spPr>
          <a:xfrm>
            <a:off x="3719736" y="5013176"/>
            <a:ext cx="588925" cy="46166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1">
            <a:extLst>
              <a:ext uri="{FF2B5EF4-FFF2-40B4-BE49-F238E27FC236}">
                <a16:creationId xmlns:a16="http://schemas.microsoft.com/office/drawing/2014/main" id="{1CFD2E4B-9496-D4D3-38E5-2582D5F570F6}"/>
              </a:ext>
            </a:extLst>
          </p:cNvPr>
          <p:cNvSpPr>
            <a:spLocks noGrp="1"/>
          </p:cNvSpPr>
          <p:nvPr>
            <p:ph type="sldNum" sz="quarter" idx="12"/>
          </p:nvPr>
        </p:nvSpPr>
        <p:spPr bwMode="auto">
          <a:xfrm>
            <a:off x="7974041" y="6356350"/>
            <a:ext cx="4016319" cy="365125"/>
          </a:xfrm>
        </p:spPr>
        <p:txBody>
          <a:bodyPr/>
          <a:lstStyle/>
          <a:p>
            <a:pPr>
              <a:defRPr/>
            </a:pPr>
            <a:r>
              <a:rPr lang="fr-FR"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
          <p:cNvSpPr txBox="1"/>
          <p:nvPr/>
        </p:nvSpPr>
        <p:spPr bwMode="auto">
          <a:xfrm>
            <a:off x="256650" y="5914582"/>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graphicFrame>
        <p:nvGraphicFramePr>
          <p:cNvPr id="18" name="Graphique 17"/>
          <p:cNvGraphicFramePr>
            <a:graphicFrameLocks/>
          </p:cNvGraphicFramePr>
          <p:nvPr/>
        </p:nvGraphicFramePr>
        <p:xfrm>
          <a:off x="3671065" y="370639"/>
          <a:ext cx="6449270" cy="386146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2" name="ZoneTexte 11"/>
          <p:cNvSpPr txBox="1"/>
          <p:nvPr/>
        </p:nvSpPr>
        <p:spPr bwMode="auto">
          <a:xfrm rot="21434738">
            <a:off x="1501301" y="504109"/>
            <a:ext cx="6896440"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Population d’étude : participation (3)</a:t>
            </a:r>
          </a:p>
        </p:txBody>
      </p:sp>
      <p:sp>
        <p:nvSpPr>
          <p:cNvPr id="19" name="Ellipse 18"/>
          <p:cNvSpPr/>
          <p:nvPr/>
        </p:nvSpPr>
        <p:spPr bwMode="auto">
          <a:xfrm>
            <a:off x="9911212" y="1011379"/>
            <a:ext cx="1282270" cy="1147891"/>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solidFill>
                  <a:schemeClr val="accent2"/>
                </a:solidFill>
              </a:rPr>
              <a:t>8</a:t>
            </a:r>
            <a:endParaRPr dirty="0"/>
          </a:p>
          <a:p>
            <a:pPr algn="ctr">
              <a:defRPr/>
            </a:pPr>
            <a:r>
              <a:rPr lang="fr-FR" dirty="0">
                <a:solidFill>
                  <a:schemeClr val="accent2"/>
                </a:solidFill>
              </a:rPr>
              <a:t>EHPAD</a:t>
            </a:r>
          </a:p>
        </p:txBody>
      </p:sp>
      <p:sp>
        <p:nvSpPr>
          <p:cNvPr id="20" name="Ellipse 19"/>
          <p:cNvSpPr/>
          <p:nvPr/>
        </p:nvSpPr>
        <p:spPr bwMode="auto">
          <a:xfrm>
            <a:off x="6691771" y="1020628"/>
            <a:ext cx="1282270" cy="1147891"/>
          </a:xfrm>
          <a:prstGeom prst="ellipse">
            <a:avLst/>
          </a:prstGeom>
          <a:solidFill>
            <a:schemeClr val="accent2"/>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solidFill>
                  <a:schemeClr val="bg1"/>
                </a:solidFill>
              </a:rPr>
              <a:t>141</a:t>
            </a:r>
            <a:endParaRPr/>
          </a:p>
          <a:p>
            <a:pPr algn="ctr">
              <a:defRPr/>
            </a:pPr>
            <a:r>
              <a:rPr lang="fr-FR">
                <a:solidFill>
                  <a:schemeClr val="bg1"/>
                </a:solidFill>
              </a:rPr>
              <a:t>EHPAD</a:t>
            </a:r>
          </a:p>
        </p:txBody>
      </p:sp>
      <p:pic>
        <p:nvPicPr>
          <p:cNvPr id="21" name="Image 20"/>
          <p:cNvPicPr>
            <a:picLocks noChangeAspect="1"/>
          </p:cNvPicPr>
          <p:nvPr/>
        </p:nvPicPr>
        <p:blipFill>
          <a:blip r:embed="rId3"/>
          <a:stretch/>
        </p:blipFill>
        <p:spPr bwMode="auto">
          <a:xfrm>
            <a:off x="10416480" y="6204813"/>
            <a:ext cx="1138211" cy="516662"/>
          </a:xfrm>
          <a:prstGeom prst="rect">
            <a:avLst/>
          </a:prstGeom>
        </p:spPr>
      </p:pic>
      <p:sp>
        <p:nvSpPr>
          <p:cNvPr id="14" name="Rectangle à coins arrondis 13"/>
          <p:cNvSpPr/>
          <p:nvPr/>
        </p:nvSpPr>
        <p:spPr bwMode="auto">
          <a:xfrm>
            <a:off x="1143771" y="3356992"/>
            <a:ext cx="3164890" cy="875108"/>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atin typeface="Tahoma"/>
              </a:rPr>
              <a:t>Remettre Fig.4 transmis ici</a:t>
            </a:r>
          </a:p>
        </p:txBody>
      </p:sp>
      <p:pic>
        <p:nvPicPr>
          <p:cNvPr id="2" name="Image 1">
            <a:extLst>
              <a:ext uri="{FF2B5EF4-FFF2-40B4-BE49-F238E27FC236}">
                <a16:creationId xmlns:a16="http://schemas.microsoft.com/office/drawing/2014/main" id="{C9F6548A-9A39-4AEC-C710-A90566F2FCBD}"/>
              </a:ext>
            </a:extLst>
          </p:cNvPr>
          <p:cNvPicPr>
            <a:picLocks noChangeAspect="1"/>
          </p:cNvPicPr>
          <p:nvPr/>
        </p:nvPicPr>
        <p:blipFill>
          <a:blip r:embed="rId4"/>
          <a:stretch>
            <a:fillRect/>
          </a:stretch>
        </p:blipFill>
        <p:spPr bwMode="auto">
          <a:xfrm>
            <a:off x="9646085" y="6089586"/>
            <a:ext cx="669452" cy="768414"/>
          </a:xfrm>
          <a:prstGeom prst="rect">
            <a:avLst/>
          </a:prstGeom>
        </p:spPr>
      </p:pic>
      <p:pic>
        <p:nvPicPr>
          <p:cNvPr id="4" name="Image 3">
            <a:extLst>
              <a:ext uri="{FF2B5EF4-FFF2-40B4-BE49-F238E27FC236}">
                <a16:creationId xmlns:a16="http://schemas.microsoft.com/office/drawing/2014/main" id="{6EA479C1-B2EE-554E-F415-2A65C340DCC9}"/>
              </a:ext>
            </a:extLst>
          </p:cNvPr>
          <p:cNvPicPr>
            <a:picLocks noChangeAspect="1"/>
          </p:cNvPicPr>
          <p:nvPr/>
        </p:nvPicPr>
        <p:blipFill>
          <a:blip r:embed="rId5"/>
          <a:stretch>
            <a:fillRect/>
          </a:stretch>
        </p:blipFill>
        <p:spPr>
          <a:xfrm>
            <a:off x="658663" y="2348432"/>
            <a:ext cx="4290858" cy="3708246"/>
          </a:xfrm>
          <a:prstGeom prst="rect">
            <a:avLst/>
          </a:prstGeom>
        </p:spPr>
      </p:pic>
      <p:pic>
        <p:nvPicPr>
          <p:cNvPr id="6" name="Image 5">
            <a:extLst>
              <a:ext uri="{FF2B5EF4-FFF2-40B4-BE49-F238E27FC236}">
                <a16:creationId xmlns:a16="http://schemas.microsoft.com/office/drawing/2014/main" id="{7D4C6261-E82D-D364-395E-DEB448DBDAB7}"/>
              </a:ext>
            </a:extLst>
          </p:cNvPr>
          <p:cNvPicPr>
            <a:picLocks noChangeAspect="1"/>
          </p:cNvPicPr>
          <p:nvPr/>
        </p:nvPicPr>
        <p:blipFill>
          <a:blip r:embed="rId6"/>
          <a:stretch>
            <a:fillRect/>
          </a:stretch>
        </p:blipFill>
        <p:spPr>
          <a:xfrm>
            <a:off x="6075218" y="2280961"/>
            <a:ext cx="5251737" cy="3686934"/>
          </a:xfrm>
          <a:prstGeom prst="rect">
            <a:avLst/>
          </a:prstGeom>
        </p:spPr>
      </p:pic>
      <p:sp>
        <p:nvSpPr>
          <p:cNvPr id="3" name="Espace réservé du numéro de diapositive 1">
            <a:extLst>
              <a:ext uri="{FF2B5EF4-FFF2-40B4-BE49-F238E27FC236}">
                <a16:creationId xmlns:a16="http://schemas.microsoft.com/office/drawing/2014/main" id="{29DB9AF3-BA6A-49F4-9387-58D8F0CD4B62}"/>
              </a:ext>
            </a:extLst>
          </p:cNvPr>
          <p:cNvSpPr>
            <a:spLocks noGrp="1"/>
          </p:cNvSpPr>
          <p:nvPr>
            <p:ph type="sldNum" sz="quarter" idx="12"/>
          </p:nvPr>
        </p:nvSpPr>
        <p:spPr bwMode="auto">
          <a:xfrm>
            <a:off x="7974041" y="6356350"/>
            <a:ext cx="4016319" cy="365125"/>
          </a:xfrm>
        </p:spPr>
        <p:txBody>
          <a:bodyPr/>
          <a:lstStyle/>
          <a:p>
            <a:pPr>
              <a:defRPr/>
            </a:pPr>
            <a:r>
              <a:rPr lang="fr-FR" dirty="0"/>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
          <p:cNvSpPr txBox="1"/>
          <p:nvPr/>
        </p:nvSpPr>
        <p:spPr bwMode="auto">
          <a:xfrm>
            <a:off x="256650" y="5914582"/>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sp>
        <p:nvSpPr>
          <p:cNvPr id="18" name="Rectangle 17"/>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9" name="ZoneTexte 18"/>
          <p:cNvSpPr txBox="1"/>
          <p:nvPr/>
        </p:nvSpPr>
        <p:spPr bwMode="auto">
          <a:xfrm rot="21434738">
            <a:off x="1501301" y="504109"/>
            <a:ext cx="6896440"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Population d’étude : participation (4)</a:t>
            </a:r>
          </a:p>
        </p:txBody>
      </p:sp>
      <p:pic>
        <p:nvPicPr>
          <p:cNvPr id="20" name="Image 19"/>
          <p:cNvPicPr>
            <a:picLocks noChangeAspect="1"/>
          </p:cNvPicPr>
          <p:nvPr/>
        </p:nvPicPr>
        <p:blipFill>
          <a:blip r:embed="rId3"/>
          <a:stretch/>
        </p:blipFill>
        <p:spPr bwMode="auto">
          <a:xfrm>
            <a:off x="10416480" y="6204813"/>
            <a:ext cx="1138211" cy="516662"/>
          </a:xfrm>
          <a:prstGeom prst="rect">
            <a:avLst/>
          </a:prstGeom>
        </p:spPr>
      </p:pic>
      <p:sp>
        <p:nvSpPr>
          <p:cNvPr id="11" name="Rectangle à coins arrondis 10"/>
          <p:cNvSpPr/>
          <p:nvPr/>
        </p:nvSpPr>
        <p:spPr bwMode="auto">
          <a:xfrm>
            <a:off x="1143771" y="3356992"/>
            <a:ext cx="3164890" cy="875108"/>
          </a:xfrm>
          <a:prstGeom prst="roundRect">
            <a:avLst>
              <a:gd name="adj"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latin typeface="Tahoma"/>
              </a:rPr>
              <a:t>Remettre Fig.4 transmis ici</a:t>
            </a:r>
          </a:p>
        </p:txBody>
      </p:sp>
      <p:pic>
        <p:nvPicPr>
          <p:cNvPr id="2" name="Image 1">
            <a:extLst>
              <a:ext uri="{FF2B5EF4-FFF2-40B4-BE49-F238E27FC236}">
                <a16:creationId xmlns:a16="http://schemas.microsoft.com/office/drawing/2014/main" id="{A547839A-BA04-79DA-AD73-165202829E43}"/>
              </a:ext>
            </a:extLst>
          </p:cNvPr>
          <p:cNvPicPr>
            <a:picLocks noChangeAspect="1"/>
          </p:cNvPicPr>
          <p:nvPr/>
        </p:nvPicPr>
        <p:blipFill>
          <a:blip r:embed="rId4"/>
          <a:stretch>
            <a:fillRect/>
          </a:stretch>
        </p:blipFill>
        <p:spPr bwMode="auto">
          <a:xfrm>
            <a:off x="9646085" y="6089586"/>
            <a:ext cx="669452" cy="768414"/>
          </a:xfrm>
          <a:prstGeom prst="rect">
            <a:avLst/>
          </a:prstGeom>
        </p:spPr>
      </p:pic>
      <p:pic>
        <p:nvPicPr>
          <p:cNvPr id="3" name="Image 2">
            <a:extLst>
              <a:ext uri="{FF2B5EF4-FFF2-40B4-BE49-F238E27FC236}">
                <a16:creationId xmlns:a16="http://schemas.microsoft.com/office/drawing/2014/main" id="{98F41B51-FF78-00CF-A94C-83890CE774E8}"/>
              </a:ext>
            </a:extLst>
          </p:cNvPr>
          <p:cNvPicPr>
            <a:picLocks noChangeAspect="1"/>
          </p:cNvPicPr>
          <p:nvPr/>
        </p:nvPicPr>
        <p:blipFill>
          <a:blip r:embed="rId5"/>
          <a:stretch>
            <a:fillRect/>
          </a:stretch>
        </p:blipFill>
        <p:spPr bwMode="auto">
          <a:xfrm>
            <a:off x="656514" y="2204864"/>
            <a:ext cx="4290858" cy="3708246"/>
          </a:xfrm>
          <a:prstGeom prst="rect">
            <a:avLst/>
          </a:prstGeom>
        </p:spPr>
      </p:pic>
      <p:pic>
        <p:nvPicPr>
          <p:cNvPr id="5" name="Image 4">
            <a:extLst>
              <a:ext uri="{FF2B5EF4-FFF2-40B4-BE49-F238E27FC236}">
                <a16:creationId xmlns:a16="http://schemas.microsoft.com/office/drawing/2014/main" id="{B1110FDF-3DA6-4EBE-158A-1A02FE49292A}"/>
              </a:ext>
            </a:extLst>
          </p:cNvPr>
          <p:cNvPicPr>
            <a:picLocks noChangeAspect="1"/>
          </p:cNvPicPr>
          <p:nvPr/>
        </p:nvPicPr>
        <p:blipFill>
          <a:blip r:embed="rId6"/>
          <a:stretch>
            <a:fillRect/>
          </a:stretch>
        </p:blipFill>
        <p:spPr>
          <a:xfrm>
            <a:off x="5514310" y="2204864"/>
            <a:ext cx="6239746" cy="3572374"/>
          </a:xfrm>
          <a:prstGeom prst="rect">
            <a:avLst/>
          </a:prstGeom>
        </p:spPr>
      </p:pic>
      <p:sp>
        <p:nvSpPr>
          <p:cNvPr id="4" name="Espace réservé du numéro de diapositive 1">
            <a:extLst>
              <a:ext uri="{FF2B5EF4-FFF2-40B4-BE49-F238E27FC236}">
                <a16:creationId xmlns:a16="http://schemas.microsoft.com/office/drawing/2014/main" id="{656A4807-A16D-1F7B-8F8E-67FB17907140}"/>
              </a:ext>
            </a:extLst>
          </p:cNvPr>
          <p:cNvSpPr>
            <a:spLocks noGrp="1"/>
          </p:cNvSpPr>
          <p:nvPr>
            <p:ph type="sldNum" sz="quarter" idx="12"/>
          </p:nvPr>
        </p:nvSpPr>
        <p:spPr bwMode="auto">
          <a:xfrm>
            <a:off x="7974041" y="6356350"/>
            <a:ext cx="4016319" cy="365125"/>
          </a:xfrm>
        </p:spPr>
        <p:txBody>
          <a:bodyPr/>
          <a:lstStyle/>
          <a:p>
            <a:pPr>
              <a:defRPr/>
            </a:pPr>
            <a:r>
              <a:rPr lang="fr-FR"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sp>
        <p:nvSpPr>
          <p:cNvPr id="13" name="Titre 1"/>
          <p:cNvSpPr txBox="1"/>
          <p:nvPr/>
        </p:nvSpPr>
        <p:spPr bwMode="auto">
          <a:xfrm>
            <a:off x="112634" y="5939930"/>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graphicFrame>
        <p:nvGraphicFramePr>
          <p:cNvPr id="12" name="Tableau 11"/>
          <p:cNvGraphicFramePr>
            <a:graphicFrameLocks noGrp="1"/>
          </p:cNvGraphicFramePr>
          <p:nvPr/>
        </p:nvGraphicFramePr>
        <p:xfrm>
          <a:off x="3639851" y="1728000"/>
          <a:ext cx="7345734" cy="4000276"/>
        </p:xfrm>
        <a:graphic>
          <a:graphicData uri="http://schemas.openxmlformats.org/drawingml/2006/table">
            <a:tbl>
              <a:tblPr/>
              <a:tblGrid>
                <a:gridCol w="3010996">
                  <a:extLst>
                    <a:ext uri="{9D8B030D-6E8A-4147-A177-3AD203B41FA5}">
                      <a16:colId xmlns:a16="http://schemas.microsoft.com/office/drawing/2014/main" val="20000"/>
                    </a:ext>
                  </a:extLst>
                </a:gridCol>
                <a:gridCol w="4334738">
                  <a:extLst>
                    <a:ext uri="{9D8B030D-6E8A-4147-A177-3AD203B41FA5}">
                      <a16:colId xmlns:a16="http://schemas.microsoft.com/office/drawing/2014/main" val="20001"/>
                    </a:ext>
                  </a:extLst>
                </a:gridCol>
              </a:tblGrid>
              <a:tr h="485545">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Travail en Equipe</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soutien et la collaboration dans le respect des collègues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r h="485545">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Effectifs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adéquation entre effectif, charge de travail et qualité de l’accompagnement</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1"/>
                  </a:ext>
                </a:extLst>
              </a:tr>
              <a:tr h="485545">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Respect des procédures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prise en compte des procédures par les professionnels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2"/>
                  </a:ext>
                </a:extLst>
              </a:tr>
              <a:tr h="485545">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Transmissions et partage d’informations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qualité des informations à disposition des professionnels pour la prise en soins des résidents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3"/>
                  </a:ext>
                </a:extLst>
              </a:tr>
              <a:tr h="485545">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Alerte et retour d’expérience autour d’incidents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traitement d’incidents potentiels ou avérés, et la recherche concertée de solutions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4"/>
                  </a:ext>
                </a:extLst>
              </a:tr>
              <a:tr h="685694">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Attentes et actions des responsables concernant la sécurité des résidents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encouragement au respect des procédures, prise en compte par le responsable des difficultés du terrain et des idées d’amélioration</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5"/>
                  </a:ext>
                </a:extLst>
              </a:tr>
              <a:tr h="685694">
                <a:tc>
                  <a:txBody>
                    <a:bodyPr/>
                    <a:lstStyle/>
                    <a:p>
                      <a:pPr marL="0" marR="0" indent="0" algn="l" defTabSz="914400">
                        <a:lnSpc>
                          <a:spcPct val="100000"/>
                        </a:lnSpc>
                        <a:spcBef>
                          <a:spcPts val="0"/>
                        </a:spcBef>
                        <a:spcAft>
                          <a:spcPts val="0"/>
                        </a:spcAft>
                        <a:buClrTx/>
                        <a:buSzTx/>
                        <a:buFontTx/>
                        <a:buNone/>
                        <a:defRPr/>
                      </a:pPr>
                      <a:r>
                        <a:rPr lang="fr-FR" sz="1400" b="1">
                          <a:solidFill>
                            <a:schemeClr val="accent5">
                              <a:lumMod val="50000"/>
                            </a:schemeClr>
                          </a:solidFill>
                          <a:latin typeface="Tahoma"/>
                          <a:ea typeface="Tahoma"/>
                          <a:cs typeface="Tahoma"/>
                        </a:rPr>
                        <a:t>Organisation apprenante et perceptions globales de la sécurité des résidents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facilité à prendre en compte ses erreurs, à mettre en place des changements, quelle qualité globale de la prise en soin</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pic>
        <p:nvPicPr>
          <p:cNvPr id="2" name="Image 1"/>
          <p:cNvPicPr>
            <a:picLocks noChangeAspect="1"/>
          </p:cNvPicPr>
          <p:nvPr/>
        </p:nvPicPr>
        <p:blipFill>
          <a:blip r:embed="rId2"/>
          <a:stretch/>
        </p:blipFill>
        <p:spPr bwMode="auto">
          <a:xfrm>
            <a:off x="578925" y="1988840"/>
            <a:ext cx="2446113" cy="3297673"/>
          </a:xfrm>
          <a:prstGeom prst="rect">
            <a:avLst/>
          </a:prstGeom>
        </p:spPr>
      </p:pic>
      <p:sp>
        <p:nvSpPr>
          <p:cNvPr id="18" name="Titre 4"/>
          <p:cNvSpPr txBox="1"/>
          <p:nvPr/>
        </p:nvSpPr>
        <p:spPr bwMode="auto">
          <a:xfrm>
            <a:off x="864000" y="288000"/>
            <a:ext cx="10800000" cy="1440000"/>
          </a:xfrm>
          <a:prstGeom prst="rect">
            <a:avLst/>
          </a:prstGeom>
        </p:spPr>
        <p:txBody>
          <a:bodyPr vert="horz" lIns="36000" tIns="72000" rIns="0" bIns="72000" rtlCol="0" anchor="ctr">
            <a:noAutofit/>
          </a:bodyPr>
          <a:lstStyle>
            <a:lvl1pPr algn="l" defTabSz="914400">
              <a:lnSpc>
                <a:spcPct val="90000"/>
              </a:lnSpc>
              <a:spcBef>
                <a:spcPts val="0"/>
              </a:spcBef>
              <a:buNone/>
              <a:defRPr sz="4000" cap="small" spc="120">
                <a:solidFill>
                  <a:schemeClr val="tx1"/>
                </a:solidFill>
                <a:latin typeface="+mj-lt"/>
                <a:ea typeface="+mj-ea"/>
                <a:cs typeface="+mj-cs"/>
              </a:defRPr>
            </a:lvl1pPr>
          </a:lstStyle>
          <a:p>
            <a:pPr>
              <a:defRPr/>
            </a:pPr>
            <a:r>
              <a:rPr lang="fr-FR" b="1"/>
              <a:t>Les 7</a:t>
            </a:r>
          </a:p>
        </p:txBody>
      </p:sp>
      <p:sp>
        <p:nvSpPr>
          <p:cNvPr id="8" name="Rectangle 7"/>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9" name="ZoneTexte 8"/>
          <p:cNvSpPr txBox="1"/>
          <p:nvPr/>
        </p:nvSpPr>
        <p:spPr bwMode="auto">
          <a:xfrm rot="21434738">
            <a:off x="573964" y="504109"/>
            <a:ext cx="8751114"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Thématiques de la culture de sécurité explorées</a:t>
            </a:r>
            <a:endParaRPr/>
          </a:p>
        </p:txBody>
      </p:sp>
      <p:pic>
        <p:nvPicPr>
          <p:cNvPr id="10" name="Image 9"/>
          <p:cNvPicPr>
            <a:picLocks noChangeAspect="1"/>
          </p:cNvPicPr>
          <p:nvPr/>
        </p:nvPicPr>
        <p:blipFill>
          <a:blip r:embed="rId3"/>
          <a:stretch/>
        </p:blipFill>
        <p:spPr bwMode="auto">
          <a:xfrm>
            <a:off x="10416480" y="6204813"/>
            <a:ext cx="1138211" cy="516662"/>
          </a:xfrm>
          <a:prstGeom prst="rect">
            <a:avLst/>
          </a:prstGeom>
        </p:spPr>
      </p:pic>
      <p:pic>
        <p:nvPicPr>
          <p:cNvPr id="3" name="Image 2">
            <a:extLst>
              <a:ext uri="{FF2B5EF4-FFF2-40B4-BE49-F238E27FC236}">
                <a16:creationId xmlns:a16="http://schemas.microsoft.com/office/drawing/2014/main" id="{EA7AA864-69B7-6A10-9B65-819F99DD67B9}"/>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4" name="Espace réservé du numéro de diapositive 1">
            <a:extLst>
              <a:ext uri="{FF2B5EF4-FFF2-40B4-BE49-F238E27FC236}">
                <a16:creationId xmlns:a16="http://schemas.microsoft.com/office/drawing/2014/main" id="{59447552-7D42-484E-B3E9-4234C1A4043F}"/>
              </a:ext>
            </a:extLst>
          </p:cNvPr>
          <p:cNvSpPr>
            <a:spLocks noGrp="1"/>
          </p:cNvSpPr>
          <p:nvPr>
            <p:ph type="sldNum" sz="quarter" idx="12"/>
          </p:nvPr>
        </p:nvSpPr>
        <p:spPr bwMode="auto">
          <a:xfrm>
            <a:off x="7974041" y="6356350"/>
            <a:ext cx="4016319" cy="365125"/>
          </a:xfrm>
        </p:spPr>
        <p:txBody>
          <a:bodyPr/>
          <a:lstStyle/>
          <a:p>
            <a:pPr>
              <a:defRPr/>
            </a:pPr>
            <a:r>
              <a:rPr lang="fr-FR" dirty="0"/>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 name="Sous-titre 2"/>
          <p:cNvSpPr txBox="1"/>
          <p:nvPr/>
        </p:nvSpPr>
        <p:spPr bwMode="auto">
          <a:xfrm>
            <a:off x="401203" y="1710316"/>
            <a:ext cx="11153488" cy="5033589"/>
          </a:xfrm>
          <a:prstGeom prst="rect">
            <a:avLst/>
          </a:prstGeom>
          <a:ln>
            <a:noFill/>
          </a:ln>
        </p:spPr>
        <p:txBody>
          <a:bodyPr vert="horz" lIns="91440" tIns="45720" rIns="91440" bIns="45720" rtlCol="0">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50000"/>
              </a:lnSpc>
              <a:buFont typeface="Arial"/>
              <a:buChar char="•"/>
              <a:defRPr/>
            </a:pPr>
            <a:r>
              <a:rPr lang="fr-FR" sz="2000" dirty="0">
                <a:solidFill>
                  <a:schemeClr val="accent5">
                    <a:lumMod val="50000"/>
                  </a:schemeClr>
                </a:solidFill>
                <a:latin typeface="Tahoma"/>
                <a:ea typeface="Tahoma"/>
                <a:cs typeface="Tahoma"/>
              </a:rPr>
              <a:t>Pour chacune des 27 questions : % réponses par modalités proposées (code couleur associé).</a:t>
            </a:r>
            <a:endParaRPr sz="3200" dirty="0"/>
          </a:p>
          <a:p>
            <a:pPr marL="0" indent="0">
              <a:lnSpc>
                <a:spcPct val="150000"/>
              </a:lnSpc>
              <a:buNone/>
              <a:defRPr/>
            </a:pPr>
            <a:r>
              <a:rPr lang="fr-FR" sz="2000" dirty="0">
                <a:solidFill>
                  <a:srgbClr val="FF0066"/>
                </a:solidFill>
                <a:latin typeface="Tahoma"/>
                <a:ea typeface="Tahoma"/>
                <a:cs typeface="Tahoma"/>
              </a:rPr>
              <a:t>Pas du tout d’accord </a:t>
            </a:r>
            <a:r>
              <a:rPr lang="fr-FR" sz="2000" dirty="0">
                <a:solidFill>
                  <a:schemeClr val="accent5">
                    <a:lumMod val="50000"/>
                  </a:schemeClr>
                </a:solidFill>
                <a:latin typeface="Tahoma"/>
                <a:ea typeface="Tahoma"/>
                <a:cs typeface="Tahoma"/>
              </a:rPr>
              <a:t>; </a:t>
            </a:r>
            <a:r>
              <a:rPr lang="fr-FR" sz="2000" dirty="0">
                <a:solidFill>
                  <a:srgbClr val="FF6699"/>
                </a:solidFill>
                <a:latin typeface="Tahoma"/>
                <a:ea typeface="Tahoma"/>
                <a:cs typeface="Tahoma"/>
              </a:rPr>
              <a:t>pas d’accord </a:t>
            </a:r>
            <a:r>
              <a:rPr lang="fr-FR" sz="2000" dirty="0">
                <a:solidFill>
                  <a:schemeClr val="accent5">
                    <a:lumMod val="50000"/>
                  </a:schemeClr>
                </a:solidFill>
                <a:latin typeface="Tahoma"/>
                <a:ea typeface="Tahoma"/>
                <a:cs typeface="Tahoma"/>
              </a:rPr>
              <a:t>; </a:t>
            </a:r>
            <a:r>
              <a:rPr lang="fr-FR" sz="2000" dirty="0">
                <a:solidFill>
                  <a:schemeClr val="accent6">
                    <a:lumMod val="40000"/>
                    <a:lumOff val="60000"/>
                  </a:schemeClr>
                </a:solidFill>
                <a:latin typeface="Tahoma"/>
                <a:ea typeface="Tahoma"/>
                <a:cs typeface="Tahoma"/>
              </a:rPr>
              <a:t>assez d’accord </a:t>
            </a:r>
            <a:r>
              <a:rPr lang="fr-FR" sz="2000" dirty="0">
                <a:solidFill>
                  <a:schemeClr val="accent5">
                    <a:lumMod val="50000"/>
                  </a:schemeClr>
                </a:solidFill>
                <a:latin typeface="Tahoma"/>
                <a:ea typeface="Tahoma"/>
                <a:cs typeface="Tahoma"/>
              </a:rPr>
              <a:t>; </a:t>
            </a:r>
            <a:r>
              <a:rPr lang="fr-FR" sz="2000" dirty="0">
                <a:solidFill>
                  <a:schemeClr val="accent6">
                    <a:lumMod val="75000"/>
                  </a:schemeClr>
                </a:solidFill>
                <a:latin typeface="Tahoma"/>
                <a:ea typeface="Tahoma"/>
                <a:cs typeface="Tahoma"/>
              </a:rPr>
              <a:t>d’accord</a:t>
            </a:r>
            <a:r>
              <a:rPr lang="fr-FR" sz="2000" dirty="0">
                <a:solidFill>
                  <a:schemeClr val="accent5">
                    <a:lumMod val="50000"/>
                  </a:schemeClr>
                </a:solidFill>
                <a:latin typeface="Tahoma"/>
                <a:ea typeface="Tahoma"/>
                <a:cs typeface="Tahoma"/>
              </a:rPr>
              <a:t> ; </a:t>
            </a:r>
            <a:r>
              <a:rPr lang="fr-FR" sz="2000" dirty="0">
                <a:solidFill>
                  <a:schemeClr val="accent6">
                    <a:lumMod val="50000"/>
                  </a:schemeClr>
                </a:solidFill>
                <a:latin typeface="Tahoma"/>
                <a:ea typeface="Tahoma"/>
                <a:cs typeface="Tahoma"/>
              </a:rPr>
              <a:t>tout à fait d’accord</a:t>
            </a:r>
            <a:endParaRPr sz="3200" dirty="0"/>
          </a:p>
          <a:p>
            <a:pPr marL="0" indent="0">
              <a:lnSpc>
                <a:spcPct val="150000"/>
              </a:lnSpc>
              <a:buNone/>
              <a:defRPr/>
            </a:pPr>
            <a:endParaRPr lang="fr-FR" sz="2000" dirty="0">
              <a:solidFill>
                <a:schemeClr val="accent5">
                  <a:lumMod val="50000"/>
                </a:schemeClr>
              </a:solidFill>
              <a:latin typeface="Tahoma"/>
              <a:ea typeface="Tahoma"/>
              <a:cs typeface="Tahoma"/>
            </a:endParaRPr>
          </a:p>
          <a:p>
            <a:pPr>
              <a:lnSpc>
                <a:spcPct val="150000"/>
              </a:lnSpc>
              <a:buFont typeface="Arial"/>
              <a:buChar char="•"/>
              <a:defRPr/>
            </a:pPr>
            <a:r>
              <a:rPr lang="fr-FR" sz="2000" dirty="0">
                <a:solidFill>
                  <a:schemeClr val="accent5">
                    <a:lumMod val="50000"/>
                  </a:schemeClr>
                </a:solidFill>
                <a:latin typeface="Tahoma"/>
                <a:ea typeface="Tahoma"/>
                <a:cs typeface="Tahoma"/>
              </a:rPr>
              <a:t>Pour chacune des 7 thématiques de la Culture Sécurité : obtention de scores en % (code couleur associé) : </a:t>
            </a:r>
            <a:endParaRPr sz="3200" dirty="0"/>
          </a:p>
          <a:p>
            <a:pPr lvl="1">
              <a:lnSpc>
                <a:spcPct val="150000"/>
              </a:lnSpc>
              <a:defRPr/>
            </a:pPr>
            <a:r>
              <a:rPr lang="fr-FR" sz="1600" dirty="0">
                <a:solidFill>
                  <a:srgbClr val="FF0000"/>
                </a:solidFill>
                <a:latin typeface="Tahoma"/>
                <a:ea typeface="Tahoma"/>
                <a:cs typeface="Tahoma"/>
              </a:rPr>
              <a:t>score &lt;50% </a:t>
            </a:r>
            <a:r>
              <a:rPr lang="fr-FR" sz="1600" dirty="0">
                <a:solidFill>
                  <a:schemeClr val="accent5">
                    <a:lumMod val="50000"/>
                  </a:schemeClr>
                </a:solidFill>
                <a:latin typeface="Tahoma"/>
                <a:ea typeface="Tahoma"/>
                <a:cs typeface="Tahoma"/>
              </a:rPr>
              <a:t>signifie « </a:t>
            </a:r>
            <a:r>
              <a:rPr lang="fr-FR" sz="1600" dirty="0">
                <a:solidFill>
                  <a:srgbClr val="FF0000"/>
                </a:solidFill>
                <a:latin typeface="Tahoma"/>
                <a:ea typeface="Tahoma"/>
                <a:cs typeface="Tahoma"/>
              </a:rPr>
              <a:t>thématique sous développée</a:t>
            </a:r>
            <a:r>
              <a:rPr lang="fr-FR" sz="1600" dirty="0">
                <a:solidFill>
                  <a:schemeClr val="accent5">
                    <a:lumMod val="50000"/>
                  </a:schemeClr>
                </a:solidFill>
                <a:latin typeface="Tahoma"/>
                <a:ea typeface="Tahoma"/>
                <a:cs typeface="Tahoma"/>
              </a:rPr>
              <a:t> » ;</a:t>
            </a:r>
            <a:endParaRPr sz="2800" dirty="0"/>
          </a:p>
          <a:p>
            <a:pPr lvl="1">
              <a:lnSpc>
                <a:spcPct val="150000"/>
              </a:lnSpc>
              <a:defRPr/>
            </a:pPr>
            <a:r>
              <a:rPr lang="fr-FR" sz="1600" dirty="0">
                <a:solidFill>
                  <a:schemeClr val="accent6">
                    <a:lumMod val="75000"/>
                  </a:schemeClr>
                </a:solidFill>
                <a:latin typeface="Tahoma"/>
                <a:ea typeface="Tahoma"/>
                <a:cs typeface="Tahoma"/>
              </a:rPr>
              <a:t>score &gt;75% </a:t>
            </a:r>
            <a:r>
              <a:rPr lang="fr-FR" sz="1600" dirty="0">
                <a:solidFill>
                  <a:schemeClr val="accent5">
                    <a:lumMod val="50000"/>
                  </a:schemeClr>
                </a:solidFill>
                <a:latin typeface="Tahoma"/>
                <a:ea typeface="Tahoma"/>
                <a:cs typeface="Tahoma"/>
              </a:rPr>
              <a:t>signifie « </a:t>
            </a:r>
            <a:r>
              <a:rPr lang="fr-FR" sz="1600" dirty="0">
                <a:solidFill>
                  <a:schemeClr val="accent6">
                    <a:lumMod val="75000"/>
                  </a:schemeClr>
                </a:solidFill>
                <a:latin typeface="Tahoma"/>
                <a:ea typeface="Tahoma"/>
                <a:cs typeface="Tahoma"/>
              </a:rPr>
              <a:t>thématique développée</a:t>
            </a:r>
            <a:r>
              <a:rPr lang="fr-FR" sz="1600" dirty="0">
                <a:solidFill>
                  <a:schemeClr val="accent5">
                    <a:lumMod val="50000"/>
                  </a:schemeClr>
                </a:solidFill>
                <a:latin typeface="Tahoma"/>
                <a:ea typeface="Tahoma"/>
                <a:cs typeface="Tahoma"/>
              </a:rPr>
              <a:t> » ; </a:t>
            </a:r>
            <a:endParaRPr sz="2800" dirty="0"/>
          </a:p>
          <a:p>
            <a:pPr lvl="1">
              <a:lnSpc>
                <a:spcPct val="150000"/>
              </a:lnSpc>
              <a:defRPr/>
            </a:pPr>
            <a:r>
              <a:rPr lang="fr-FR" sz="1600" dirty="0">
                <a:solidFill>
                  <a:schemeClr val="accent2"/>
                </a:solidFill>
                <a:latin typeface="Tahoma"/>
                <a:ea typeface="Tahoma"/>
                <a:cs typeface="Tahoma"/>
              </a:rPr>
              <a:t>score entre 50 et 75% </a:t>
            </a:r>
            <a:r>
              <a:rPr lang="fr-FR" sz="1600" dirty="0">
                <a:solidFill>
                  <a:schemeClr val="accent5">
                    <a:lumMod val="50000"/>
                  </a:schemeClr>
                </a:solidFill>
                <a:latin typeface="Tahoma"/>
                <a:ea typeface="Tahoma"/>
                <a:cs typeface="Tahoma"/>
              </a:rPr>
              <a:t>signifie « </a:t>
            </a:r>
            <a:r>
              <a:rPr lang="fr-FR" sz="1600" dirty="0">
                <a:solidFill>
                  <a:schemeClr val="accent2"/>
                </a:solidFill>
                <a:latin typeface="Tahoma"/>
                <a:ea typeface="Tahoma"/>
                <a:cs typeface="Tahoma"/>
              </a:rPr>
              <a:t>thématique en cours de développement</a:t>
            </a:r>
            <a:r>
              <a:rPr lang="fr-FR" sz="1600" dirty="0">
                <a:solidFill>
                  <a:schemeClr val="accent5">
                    <a:lumMod val="50000"/>
                  </a:schemeClr>
                </a:solidFill>
                <a:latin typeface="Tahoma"/>
                <a:ea typeface="Tahoma"/>
                <a:cs typeface="Tahoma"/>
              </a:rPr>
              <a:t> ». </a:t>
            </a:r>
            <a:endParaRPr lang="fr-FR" sz="1600" dirty="0">
              <a:solidFill>
                <a:schemeClr val="accent6">
                  <a:lumMod val="75000"/>
                </a:schemeClr>
              </a:solidFill>
              <a:latin typeface="Tahoma"/>
              <a:ea typeface="Tahoma"/>
              <a:cs typeface="Tahoma"/>
            </a:endParaRPr>
          </a:p>
        </p:txBody>
      </p:sp>
      <p:sp>
        <p:nvSpPr>
          <p:cNvPr id="11" name="Rectangle 10"/>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2" name="ZoneTexte 11"/>
          <p:cNvSpPr txBox="1"/>
          <p:nvPr/>
        </p:nvSpPr>
        <p:spPr bwMode="auto">
          <a:xfrm rot="21434738">
            <a:off x="1497294" y="504109"/>
            <a:ext cx="6904454"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Modalités de restitution des résultats</a:t>
            </a:r>
            <a:endParaRPr/>
          </a:p>
        </p:txBody>
      </p:sp>
      <p:sp>
        <p:nvSpPr>
          <p:cNvPr id="7"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5" name="Image 14"/>
          <p:cNvPicPr>
            <a:picLocks noChangeAspect="1"/>
          </p:cNvPicPr>
          <p:nvPr/>
        </p:nvPicPr>
        <p:blipFill>
          <a:blip r:embed="rId2"/>
          <a:stretch/>
        </p:blipFill>
        <p:spPr bwMode="auto">
          <a:xfrm>
            <a:off x="10416480" y="6204813"/>
            <a:ext cx="1138211" cy="516662"/>
          </a:xfrm>
          <a:prstGeom prst="rect">
            <a:avLst/>
          </a:prstGeom>
        </p:spPr>
      </p:pic>
      <p:pic>
        <p:nvPicPr>
          <p:cNvPr id="2" name="Image 1">
            <a:extLst>
              <a:ext uri="{FF2B5EF4-FFF2-40B4-BE49-F238E27FC236}">
                <a16:creationId xmlns:a16="http://schemas.microsoft.com/office/drawing/2014/main" id="{377F51C9-AF00-35C7-D1EE-7747F7BA3477}"/>
              </a:ext>
            </a:extLst>
          </p:cNvPr>
          <p:cNvPicPr>
            <a:picLocks noChangeAspect="1"/>
          </p:cNvPicPr>
          <p:nvPr/>
        </p:nvPicPr>
        <p:blipFill>
          <a:blip r:embed="rId3"/>
          <a:stretch>
            <a:fillRect/>
          </a:stretch>
        </p:blipFill>
        <p:spPr bwMode="auto">
          <a:xfrm>
            <a:off x="9646085" y="6089586"/>
            <a:ext cx="669452" cy="768414"/>
          </a:xfrm>
          <a:prstGeom prst="rect">
            <a:avLst/>
          </a:prstGeom>
        </p:spPr>
      </p:pic>
      <p:sp>
        <p:nvSpPr>
          <p:cNvPr id="3" name="Espace réservé du numéro de diapositive 1">
            <a:extLst>
              <a:ext uri="{FF2B5EF4-FFF2-40B4-BE49-F238E27FC236}">
                <a16:creationId xmlns:a16="http://schemas.microsoft.com/office/drawing/2014/main" id="{F65157C8-3CE2-B1FB-9172-C5791CDECEEC}"/>
              </a:ext>
            </a:extLst>
          </p:cNvPr>
          <p:cNvSpPr>
            <a:spLocks noGrp="1"/>
          </p:cNvSpPr>
          <p:nvPr>
            <p:ph type="sldNum" sz="quarter" idx="12"/>
          </p:nvPr>
        </p:nvSpPr>
        <p:spPr bwMode="auto">
          <a:xfrm>
            <a:off x="7974041" y="6356350"/>
            <a:ext cx="4016319" cy="365125"/>
          </a:xfrm>
        </p:spPr>
        <p:txBody>
          <a:bodyPr/>
          <a:lstStyle/>
          <a:p>
            <a:pPr>
              <a:defRPr/>
            </a:pPr>
            <a:r>
              <a:rPr lang="fr-FR" dirty="0"/>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6FAE3891-B872-A013-5967-47B483839622}"/>
              </a:ext>
            </a:extLst>
          </p:cNvPr>
          <p:cNvPicPr>
            <a:picLocks noGrp="1" noChangeAspect="1"/>
          </p:cNvPicPr>
          <p:nvPr>
            <p:ph idx="1"/>
          </p:nvPr>
        </p:nvPicPr>
        <p:blipFill>
          <a:blip r:embed="rId2"/>
          <a:stretch>
            <a:fillRect/>
          </a:stretch>
        </p:blipFill>
        <p:spPr>
          <a:xfrm>
            <a:off x="1127447" y="1256589"/>
            <a:ext cx="9924381" cy="5496456"/>
          </a:xfrm>
        </p:spPr>
      </p:pic>
      <p:sp>
        <p:nvSpPr>
          <p:cNvPr id="4" name="Espace réservé du numéro de diapositive 3">
            <a:extLst>
              <a:ext uri="{FF2B5EF4-FFF2-40B4-BE49-F238E27FC236}">
                <a16:creationId xmlns:a16="http://schemas.microsoft.com/office/drawing/2014/main" id="{50AEC02E-6D1C-1AE4-BCE9-2EEA7C540F06}"/>
              </a:ext>
            </a:extLst>
          </p:cNvPr>
          <p:cNvSpPr>
            <a:spLocks noGrp="1"/>
          </p:cNvSpPr>
          <p:nvPr>
            <p:ph type="sldNum" sz="quarter" idx="12"/>
          </p:nvPr>
        </p:nvSpPr>
        <p:spPr/>
        <p:txBody>
          <a:bodyPr/>
          <a:lstStyle/>
          <a:p>
            <a:pPr>
              <a:defRPr/>
            </a:pPr>
            <a:fld id="{A5B26AE7-1EF8-6447-85CD-8FFA54DD2163}" type="slidenum">
              <a:rPr lang="fr-FR" smtClean="0"/>
              <a:t>18</a:t>
            </a:fld>
            <a:endParaRPr lang="fr-FR"/>
          </a:p>
        </p:txBody>
      </p:sp>
      <p:sp>
        <p:nvSpPr>
          <p:cNvPr id="5" name="Rectangle 4">
            <a:extLst>
              <a:ext uri="{FF2B5EF4-FFF2-40B4-BE49-F238E27FC236}">
                <a16:creationId xmlns:a16="http://schemas.microsoft.com/office/drawing/2014/main" id="{5C9CB23D-11EA-99C8-FD43-38C02E238FF3}"/>
              </a:ext>
            </a:extLst>
          </p:cNvPr>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a:extLst>
              <a:ext uri="{FF2B5EF4-FFF2-40B4-BE49-F238E27FC236}">
                <a16:creationId xmlns:a16="http://schemas.microsoft.com/office/drawing/2014/main" id="{CB8409AA-B8AE-2F74-E5E8-D7279C677F6D}"/>
              </a:ext>
            </a:extLst>
          </p:cNvPr>
          <p:cNvSpPr txBox="1"/>
          <p:nvPr/>
        </p:nvSpPr>
        <p:spPr bwMode="auto">
          <a:xfrm rot="21434738">
            <a:off x="406459" y="504109"/>
            <a:ext cx="9086142"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Résultats de tous les EHPAD participants des </a:t>
            </a:r>
            <a:r>
              <a:rPr lang="fr-FR" sz="2800" b="1" dirty="0" err="1">
                <a:solidFill>
                  <a:schemeClr val="bg1"/>
                </a:solidFill>
                <a:latin typeface="Tahoma"/>
                <a:ea typeface="Tahoma"/>
                <a:cs typeface="Tahoma"/>
              </a:rPr>
              <a:t>HdF</a:t>
            </a:r>
            <a:endParaRPr dirty="0"/>
          </a:p>
        </p:txBody>
      </p:sp>
      <p:pic>
        <p:nvPicPr>
          <p:cNvPr id="7" name="Image 6">
            <a:extLst>
              <a:ext uri="{FF2B5EF4-FFF2-40B4-BE49-F238E27FC236}">
                <a16:creationId xmlns:a16="http://schemas.microsoft.com/office/drawing/2014/main" id="{CCFB99F9-2AE7-6546-749E-909560C82FFB}"/>
              </a:ext>
            </a:extLst>
          </p:cNvPr>
          <p:cNvPicPr>
            <a:picLocks noChangeAspect="1"/>
          </p:cNvPicPr>
          <p:nvPr/>
        </p:nvPicPr>
        <p:blipFill>
          <a:blip r:embed="rId3"/>
          <a:stretch/>
        </p:blipFill>
        <p:spPr bwMode="auto">
          <a:xfrm>
            <a:off x="11051829" y="6234544"/>
            <a:ext cx="1138211" cy="516662"/>
          </a:xfrm>
          <a:prstGeom prst="rect">
            <a:avLst/>
          </a:prstGeom>
        </p:spPr>
      </p:pic>
      <p:pic>
        <p:nvPicPr>
          <p:cNvPr id="8" name="Image 7">
            <a:extLst>
              <a:ext uri="{FF2B5EF4-FFF2-40B4-BE49-F238E27FC236}">
                <a16:creationId xmlns:a16="http://schemas.microsoft.com/office/drawing/2014/main" id="{FEB0D32E-2015-4E1B-790D-9182F6037952}"/>
              </a:ext>
            </a:extLst>
          </p:cNvPr>
          <p:cNvPicPr>
            <a:picLocks noChangeAspect="1"/>
          </p:cNvPicPr>
          <p:nvPr/>
        </p:nvPicPr>
        <p:blipFill>
          <a:blip r:embed="rId4"/>
          <a:stretch>
            <a:fillRect/>
          </a:stretch>
        </p:blipFill>
        <p:spPr bwMode="auto">
          <a:xfrm>
            <a:off x="11520588" y="5388583"/>
            <a:ext cx="669452" cy="768414"/>
          </a:xfrm>
          <a:prstGeom prst="rect">
            <a:avLst/>
          </a:prstGeom>
        </p:spPr>
      </p:pic>
    </p:spTree>
    <p:extLst>
      <p:ext uri="{BB962C8B-B14F-4D97-AF65-F5344CB8AC3E}">
        <p14:creationId xmlns:p14="http://schemas.microsoft.com/office/powerpoint/2010/main" val="156032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3" name="Image 2"/>
          <p:cNvPicPr>
            <a:picLocks noChangeAspect="1"/>
          </p:cNvPicPr>
          <p:nvPr/>
        </p:nvPicPr>
        <p:blipFill>
          <a:blip r:embed="rId3"/>
          <a:stretch/>
        </p:blipFill>
        <p:spPr bwMode="auto">
          <a:xfrm>
            <a:off x="297106" y="1031340"/>
            <a:ext cx="10055911" cy="5126176"/>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6740" y="435456"/>
            <a:ext cx="10094430"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Restitution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sp>
        <p:nvSpPr>
          <p:cNvPr id="12" name="ZoneTexte 11"/>
          <p:cNvSpPr txBox="1"/>
          <p:nvPr/>
        </p:nvSpPr>
        <p:spPr bwMode="auto">
          <a:xfrm>
            <a:off x="2063552" y="6363159"/>
            <a:ext cx="5256584" cy="276999"/>
          </a:xfrm>
          <a:prstGeom prst="rect">
            <a:avLst/>
          </a:prstGeom>
          <a:noFill/>
        </p:spPr>
        <p:txBody>
          <a:bodyPr wrap="square" rtlCol="0">
            <a:spAutoFit/>
          </a:bodyPr>
          <a:lstStyle/>
          <a:p>
            <a:pPr>
              <a:defRPr/>
            </a:pPr>
            <a:r>
              <a:rPr lang="fr-FR" sz="1200" i="1" dirty="0"/>
              <a:t>Fig.8 Scores des EHPAD pour chacune des 7 thématiques</a:t>
            </a:r>
          </a:p>
        </p:txBody>
      </p:sp>
      <p:pic>
        <p:nvPicPr>
          <p:cNvPr id="2" name="Image 1">
            <a:extLst>
              <a:ext uri="{FF2B5EF4-FFF2-40B4-BE49-F238E27FC236}">
                <a16:creationId xmlns:a16="http://schemas.microsoft.com/office/drawing/2014/main" id="{64683FE1-EEC9-6E61-1EB4-5A2D1817389B}"/>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4" name="ZoneTexte 3">
            <a:extLst>
              <a:ext uri="{FF2B5EF4-FFF2-40B4-BE49-F238E27FC236}">
                <a16:creationId xmlns:a16="http://schemas.microsoft.com/office/drawing/2014/main" id="{2ACD74A1-65ED-ABB5-9265-08D019D7094C}"/>
              </a:ext>
            </a:extLst>
          </p:cNvPr>
          <p:cNvSpPr txBox="1"/>
          <p:nvPr/>
        </p:nvSpPr>
        <p:spPr>
          <a:xfrm>
            <a:off x="6600056" y="1628800"/>
            <a:ext cx="1440160" cy="367043"/>
          </a:xfrm>
          <a:prstGeom prst="rect">
            <a:avLst/>
          </a:prstGeom>
          <a:noFill/>
        </p:spPr>
        <p:txBody>
          <a:bodyPr wrap="square" rtlCol="0">
            <a:spAutoFit/>
          </a:bodyPr>
          <a:lstStyle/>
          <a:p>
            <a:r>
              <a:rPr lang="fr-FR" dirty="0">
                <a:solidFill>
                  <a:schemeClr val="accent1">
                    <a:lumMod val="75000"/>
                  </a:schemeClr>
                </a:solidFill>
              </a:rPr>
              <a:t>11% </a:t>
            </a:r>
            <a:r>
              <a:rPr lang="fr-FR" dirty="0" err="1">
                <a:solidFill>
                  <a:schemeClr val="accent1">
                    <a:lumMod val="75000"/>
                  </a:schemeClr>
                </a:solidFill>
              </a:rPr>
              <a:t>HdF</a:t>
            </a:r>
            <a:endParaRPr lang="fr-FR" dirty="0">
              <a:solidFill>
                <a:schemeClr val="accent1">
                  <a:lumMod val="75000"/>
                </a:schemeClr>
              </a:solidFill>
            </a:endParaRPr>
          </a:p>
        </p:txBody>
      </p:sp>
      <p:sp>
        <p:nvSpPr>
          <p:cNvPr id="5" name="ZoneTexte 4">
            <a:extLst>
              <a:ext uri="{FF2B5EF4-FFF2-40B4-BE49-F238E27FC236}">
                <a16:creationId xmlns:a16="http://schemas.microsoft.com/office/drawing/2014/main" id="{3CE08196-3455-E2BF-6E79-9E39912E0190}"/>
              </a:ext>
            </a:extLst>
          </p:cNvPr>
          <p:cNvSpPr txBox="1"/>
          <p:nvPr/>
        </p:nvSpPr>
        <p:spPr>
          <a:xfrm>
            <a:off x="7886030" y="2182163"/>
            <a:ext cx="1440160" cy="367043"/>
          </a:xfrm>
          <a:prstGeom prst="rect">
            <a:avLst/>
          </a:prstGeom>
          <a:noFill/>
        </p:spPr>
        <p:txBody>
          <a:bodyPr wrap="square" rtlCol="0">
            <a:spAutoFit/>
          </a:bodyPr>
          <a:lstStyle/>
          <a:p>
            <a:r>
              <a:rPr lang="fr-FR" dirty="0">
                <a:solidFill>
                  <a:schemeClr val="accent1">
                    <a:lumMod val="75000"/>
                  </a:schemeClr>
                </a:solidFill>
              </a:rPr>
              <a:t>47% </a:t>
            </a:r>
            <a:r>
              <a:rPr lang="fr-FR" dirty="0" err="1">
                <a:solidFill>
                  <a:schemeClr val="accent1">
                    <a:lumMod val="75000"/>
                  </a:schemeClr>
                </a:solidFill>
              </a:rPr>
              <a:t>HdF</a:t>
            </a:r>
            <a:endParaRPr lang="fr-FR" dirty="0">
              <a:solidFill>
                <a:schemeClr val="accent1">
                  <a:lumMod val="75000"/>
                </a:schemeClr>
              </a:solidFill>
            </a:endParaRPr>
          </a:p>
        </p:txBody>
      </p:sp>
      <p:sp>
        <p:nvSpPr>
          <p:cNvPr id="6" name="ZoneTexte 5">
            <a:extLst>
              <a:ext uri="{FF2B5EF4-FFF2-40B4-BE49-F238E27FC236}">
                <a16:creationId xmlns:a16="http://schemas.microsoft.com/office/drawing/2014/main" id="{D371F034-0138-4051-D6C1-BABC6ED2F4E9}"/>
              </a:ext>
            </a:extLst>
          </p:cNvPr>
          <p:cNvSpPr txBox="1"/>
          <p:nvPr/>
        </p:nvSpPr>
        <p:spPr>
          <a:xfrm>
            <a:off x="8328248" y="2832914"/>
            <a:ext cx="1440160" cy="367043"/>
          </a:xfrm>
          <a:prstGeom prst="rect">
            <a:avLst/>
          </a:prstGeom>
          <a:noFill/>
        </p:spPr>
        <p:txBody>
          <a:bodyPr wrap="square" rtlCol="0">
            <a:spAutoFit/>
          </a:bodyPr>
          <a:lstStyle/>
          <a:p>
            <a:r>
              <a:rPr lang="fr-FR" dirty="0">
                <a:solidFill>
                  <a:schemeClr val="accent1">
                    <a:lumMod val="75000"/>
                  </a:schemeClr>
                </a:solidFill>
              </a:rPr>
              <a:t>59% </a:t>
            </a:r>
            <a:r>
              <a:rPr lang="fr-FR" dirty="0" err="1">
                <a:solidFill>
                  <a:schemeClr val="accent1">
                    <a:lumMod val="75000"/>
                  </a:schemeClr>
                </a:solidFill>
              </a:rPr>
              <a:t>HdF</a:t>
            </a:r>
            <a:endParaRPr lang="fr-FR" dirty="0">
              <a:solidFill>
                <a:schemeClr val="accent1">
                  <a:lumMod val="75000"/>
                </a:schemeClr>
              </a:solidFill>
            </a:endParaRPr>
          </a:p>
        </p:txBody>
      </p:sp>
      <p:sp>
        <p:nvSpPr>
          <p:cNvPr id="13" name="ZoneTexte 12">
            <a:extLst>
              <a:ext uri="{FF2B5EF4-FFF2-40B4-BE49-F238E27FC236}">
                <a16:creationId xmlns:a16="http://schemas.microsoft.com/office/drawing/2014/main" id="{DFA5796D-0272-E8F6-E6D8-91BA5EED3600}"/>
              </a:ext>
            </a:extLst>
          </p:cNvPr>
          <p:cNvSpPr txBox="1"/>
          <p:nvPr/>
        </p:nvSpPr>
        <p:spPr>
          <a:xfrm>
            <a:off x="9045707" y="3541205"/>
            <a:ext cx="1440160" cy="367043"/>
          </a:xfrm>
          <a:prstGeom prst="rect">
            <a:avLst/>
          </a:prstGeom>
          <a:noFill/>
        </p:spPr>
        <p:txBody>
          <a:bodyPr wrap="square" rtlCol="0">
            <a:spAutoFit/>
          </a:bodyPr>
          <a:lstStyle/>
          <a:p>
            <a:r>
              <a:rPr lang="fr-FR" dirty="0">
                <a:solidFill>
                  <a:schemeClr val="accent1">
                    <a:lumMod val="75000"/>
                  </a:schemeClr>
                </a:solidFill>
              </a:rPr>
              <a:t>58% </a:t>
            </a:r>
            <a:r>
              <a:rPr lang="fr-FR" dirty="0" err="1">
                <a:solidFill>
                  <a:schemeClr val="accent1">
                    <a:lumMod val="75000"/>
                  </a:schemeClr>
                </a:solidFill>
              </a:rPr>
              <a:t>HdF</a:t>
            </a:r>
            <a:endParaRPr lang="fr-FR" dirty="0">
              <a:solidFill>
                <a:schemeClr val="accent1">
                  <a:lumMod val="75000"/>
                </a:schemeClr>
              </a:solidFill>
            </a:endParaRPr>
          </a:p>
        </p:txBody>
      </p:sp>
      <p:sp>
        <p:nvSpPr>
          <p:cNvPr id="14" name="ZoneTexte 13">
            <a:extLst>
              <a:ext uri="{FF2B5EF4-FFF2-40B4-BE49-F238E27FC236}">
                <a16:creationId xmlns:a16="http://schemas.microsoft.com/office/drawing/2014/main" id="{44241B54-169B-F43B-3D5D-8599AADFBA41}"/>
              </a:ext>
            </a:extLst>
          </p:cNvPr>
          <p:cNvSpPr txBox="1"/>
          <p:nvPr/>
        </p:nvSpPr>
        <p:spPr>
          <a:xfrm>
            <a:off x="9326190" y="4209255"/>
            <a:ext cx="1440160" cy="367043"/>
          </a:xfrm>
          <a:prstGeom prst="rect">
            <a:avLst/>
          </a:prstGeom>
          <a:noFill/>
        </p:spPr>
        <p:txBody>
          <a:bodyPr wrap="square" rtlCol="0">
            <a:spAutoFit/>
          </a:bodyPr>
          <a:lstStyle/>
          <a:p>
            <a:r>
              <a:rPr lang="fr-FR" dirty="0">
                <a:solidFill>
                  <a:schemeClr val="accent1">
                    <a:lumMod val="75000"/>
                  </a:schemeClr>
                </a:solidFill>
              </a:rPr>
              <a:t>72% </a:t>
            </a:r>
            <a:r>
              <a:rPr lang="fr-FR" dirty="0" err="1">
                <a:solidFill>
                  <a:schemeClr val="accent1">
                    <a:lumMod val="75000"/>
                  </a:schemeClr>
                </a:solidFill>
              </a:rPr>
              <a:t>HdF</a:t>
            </a:r>
            <a:endParaRPr lang="fr-FR" dirty="0">
              <a:solidFill>
                <a:schemeClr val="accent1">
                  <a:lumMod val="75000"/>
                </a:schemeClr>
              </a:solidFill>
            </a:endParaRPr>
          </a:p>
        </p:txBody>
      </p:sp>
      <p:sp>
        <p:nvSpPr>
          <p:cNvPr id="15" name="ZoneTexte 14">
            <a:extLst>
              <a:ext uri="{FF2B5EF4-FFF2-40B4-BE49-F238E27FC236}">
                <a16:creationId xmlns:a16="http://schemas.microsoft.com/office/drawing/2014/main" id="{CCB9B1BB-7E56-CE13-1D0B-65ACCAD1B7B1}"/>
              </a:ext>
            </a:extLst>
          </p:cNvPr>
          <p:cNvSpPr txBox="1"/>
          <p:nvPr/>
        </p:nvSpPr>
        <p:spPr>
          <a:xfrm>
            <a:off x="9540679" y="4769742"/>
            <a:ext cx="1440160" cy="367043"/>
          </a:xfrm>
          <a:prstGeom prst="rect">
            <a:avLst/>
          </a:prstGeom>
          <a:noFill/>
        </p:spPr>
        <p:txBody>
          <a:bodyPr wrap="square" rtlCol="0">
            <a:spAutoFit/>
          </a:bodyPr>
          <a:lstStyle/>
          <a:p>
            <a:r>
              <a:rPr lang="fr-FR" dirty="0">
                <a:solidFill>
                  <a:schemeClr val="accent1">
                    <a:lumMod val="75000"/>
                  </a:schemeClr>
                </a:solidFill>
              </a:rPr>
              <a:t>72% </a:t>
            </a:r>
            <a:r>
              <a:rPr lang="fr-FR" dirty="0" err="1">
                <a:solidFill>
                  <a:schemeClr val="accent1">
                    <a:lumMod val="75000"/>
                  </a:schemeClr>
                </a:solidFill>
              </a:rPr>
              <a:t>HdF</a:t>
            </a:r>
            <a:endParaRPr lang="fr-FR" dirty="0">
              <a:solidFill>
                <a:schemeClr val="accent1">
                  <a:lumMod val="75000"/>
                </a:schemeClr>
              </a:solidFill>
            </a:endParaRPr>
          </a:p>
        </p:txBody>
      </p:sp>
      <p:sp>
        <p:nvSpPr>
          <p:cNvPr id="17" name="ZoneTexte 16">
            <a:extLst>
              <a:ext uri="{FF2B5EF4-FFF2-40B4-BE49-F238E27FC236}">
                <a16:creationId xmlns:a16="http://schemas.microsoft.com/office/drawing/2014/main" id="{7D89925C-91D6-BB1B-0204-C8C5EF69C6D3}"/>
              </a:ext>
            </a:extLst>
          </p:cNvPr>
          <p:cNvSpPr txBox="1"/>
          <p:nvPr/>
        </p:nvSpPr>
        <p:spPr>
          <a:xfrm>
            <a:off x="9765787" y="5463629"/>
            <a:ext cx="1440160" cy="367043"/>
          </a:xfrm>
          <a:prstGeom prst="rect">
            <a:avLst/>
          </a:prstGeom>
          <a:noFill/>
        </p:spPr>
        <p:txBody>
          <a:bodyPr wrap="square" rtlCol="0">
            <a:spAutoFit/>
          </a:bodyPr>
          <a:lstStyle/>
          <a:p>
            <a:r>
              <a:rPr lang="fr-FR" dirty="0">
                <a:solidFill>
                  <a:schemeClr val="accent1">
                    <a:lumMod val="75000"/>
                  </a:schemeClr>
                </a:solidFill>
              </a:rPr>
              <a:t>81% </a:t>
            </a:r>
            <a:r>
              <a:rPr lang="fr-FR" dirty="0" err="1">
                <a:solidFill>
                  <a:schemeClr val="accent1">
                    <a:lumMod val="75000"/>
                  </a:schemeClr>
                </a:solidFill>
              </a:rPr>
              <a:t>HdF</a:t>
            </a:r>
            <a:endParaRPr lang="fr-FR" dirty="0">
              <a:solidFill>
                <a:schemeClr val="accent1">
                  <a:lumMod val="75000"/>
                </a:schemeClr>
              </a:solidFill>
            </a:endParaRPr>
          </a:p>
        </p:txBody>
      </p:sp>
      <p:sp>
        <p:nvSpPr>
          <p:cNvPr id="11" name="Espace réservé du numéro de diapositive 1">
            <a:extLst>
              <a:ext uri="{FF2B5EF4-FFF2-40B4-BE49-F238E27FC236}">
                <a16:creationId xmlns:a16="http://schemas.microsoft.com/office/drawing/2014/main" id="{4DB9A894-201D-109A-98F2-6D9334EA71E5}"/>
              </a:ext>
            </a:extLst>
          </p:cNvPr>
          <p:cNvSpPr>
            <a:spLocks noGrp="1"/>
          </p:cNvSpPr>
          <p:nvPr>
            <p:ph type="sldNum" sz="quarter" idx="12"/>
          </p:nvPr>
        </p:nvSpPr>
        <p:spPr bwMode="auto">
          <a:xfrm>
            <a:off x="7974041" y="6356350"/>
            <a:ext cx="4016319" cy="365125"/>
          </a:xfrm>
        </p:spPr>
        <p:txBody>
          <a:bodyPr/>
          <a:lstStyle/>
          <a:p>
            <a:pPr>
              <a:defRPr/>
            </a:pPr>
            <a:r>
              <a:rPr lang="fr-FR" dirty="0"/>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30043"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900071" y="526311"/>
            <a:ext cx="3623108"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Propos introductifs</a:t>
            </a:r>
          </a:p>
        </p:txBody>
      </p:sp>
      <p:sp>
        <p:nvSpPr>
          <p:cNvPr id="10" name="Titre 1"/>
          <p:cNvSpPr txBox="1"/>
          <p:nvPr/>
        </p:nvSpPr>
        <p:spPr bwMode="auto">
          <a:xfrm>
            <a:off x="6531198" y="5764711"/>
            <a:ext cx="4158804" cy="91520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400" dirty="0">
                <a:solidFill>
                  <a:schemeClr val="bg1"/>
                </a:solidFill>
                <a:latin typeface="Tahoma"/>
                <a:ea typeface="Tahoma"/>
                <a:cs typeface="Tahoma"/>
              </a:rPr>
              <a:t>Le texte entre parenthèses est à remplacer.</a:t>
            </a:r>
            <a:endParaRPr dirty="0"/>
          </a:p>
          <a:p>
            <a:pPr algn="ctr">
              <a:defRPr/>
            </a:pPr>
            <a:r>
              <a:rPr lang="fr-FR" sz="1400" dirty="0">
                <a:solidFill>
                  <a:schemeClr val="bg1"/>
                </a:solidFill>
                <a:latin typeface="Tahoma"/>
                <a:ea typeface="Tahoma"/>
                <a:cs typeface="Tahoma"/>
              </a:rPr>
              <a:t>Choisir entre « patients » et « résidents ».</a:t>
            </a:r>
            <a:endParaRPr dirty="0"/>
          </a:p>
          <a:p>
            <a:pPr algn="ctr">
              <a:defRPr/>
            </a:pPr>
            <a:r>
              <a:rPr lang="fr-FR" sz="1400" dirty="0">
                <a:solidFill>
                  <a:schemeClr val="bg1"/>
                </a:solidFill>
                <a:latin typeface="Tahoma"/>
                <a:ea typeface="Tahoma"/>
                <a:cs typeface="Tahoma"/>
              </a:rPr>
              <a:t>Supprimer ce bloc.</a:t>
            </a:r>
            <a:endParaRPr dirty="0"/>
          </a:p>
        </p:txBody>
      </p:sp>
      <p:sp>
        <p:nvSpPr>
          <p:cNvPr id="2" name="Espace réservé du numéro de diapositive 1"/>
          <p:cNvSpPr>
            <a:spLocks noGrp="1"/>
          </p:cNvSpPr>
          <p:nvPr>
            <p:ph type="sldNum" sz="quarter" idx="12"/>
          </p:nvPr>
        </p:nvSpPr>
        <p:spPr bwMode="auto">
          <a:xfrm>
            <a:off x="7974041" y="6356350"/>
            <a:ext cx="4016319" cy="365125"/>
          </a:xfrm>
        </p:spPr>
        <p:txBody>
          <a:bodyPr/>
          <a:lstStyle/>
          <a:p>
            <a:pPr>
              <a:defRPr/>
            </a:pPr>
            <a:r>
              <a:rPr lang="fr-FR"/>
              <a:t>2</a:t>
            </a:r>
            <a:endParaRPr/>
          </a:p>
        </p:txBody>
      </p:sp>
      <p:pic>
        <p:nvPicPr>
          <p:cNvPr id="3" name="Image 2"/>
          <p:cNvPicPr>
            <a:picLocks noChangeAspect="1"/>
          </p:cNvPicPr>
          <p:nvPr/>
        </p:nvPicPr>
        <p:blipFill>
          <a:blip r:embed="rId2"/>
          <a:stretch/>
        </p:blipFill>
        <p:spPr bwMode="auto">
          <a:xfrm>
            <a:off x="10416480" y="6204813"/>
            <a:ext cx="1138211" cy="516662"/>
          </a:xfrm>
          <a:prstGeom prst="rect">
            <a:avLst/>
          </a:prstGeom>
        </p:spPr>
      </p:pic>
      <p:sp>
        <p:nvSpPr>
          <p:cNvPr id="15" name="Rectangle 14"/>
          <p:cNvSpPr/>
          <p:nvPr/>
        </p:nvSpPr>
        <p:spPr bwMode="auto">
          <a:xfrm>
            <a:off x="236062" y="6186145"/>
            <a:ext cx="8184232" cy="553998"/>
          </a:xfrm>
          <a:prstGeom prst="rect">
            <a:avLst/>
          </a:prstGeom>
        </p:spPr>
        <p:txBody>
          <a:bodyPr wrap="square">
            <a:spAutoFit/>
          </a:bodyPr>
          <a:lstStyle/>
          <a:p>
            <a:pPr marL="0" marR="0" lvl="0" indent="0" defTabSz="914400">
              <a:lnSpc>
                <a:spcPct val="100000"/>
              </a:lnSpc>
              <a:spcBef>
                <a:spcPts val="0"/>
              </a:spcBef>
              <a:spcAft>
                <a:spcPts val="0"/>
              </a:spcAft>
              <a:buClrTx/>
              <a:buSzTx/>
              <a:buFontTx/>
              <a:buNone/>
              <a:defRPr/>
            </a:pPr>
            <a:r>
              <a:rPr lang="fr-FR" sz="1000" b="1" i="1" u="none" strike="noStrike" cap="none" spc="0">
                <a:ln>
                  <a:noFill/>
                </a:ln>
                <a:solidFill>
                  <a:srgbClr val="818181"/>
                </a:solidFill>
                <a:latin typeface="Open Sans"/>
              </a:rPr>
              <a:t>(1) Teigné D, Mabileau G, Anthoine E, Lucas M, Leclère B, Moret L, Terrien N. Transcultural adaptation and psychometric study of the French version of the nursing home survey on patient safety culture questionnaire BMC Health Serv Res 19, 490 (2019). https://doi.org/10.1186/s12913-019-4333-5</a:t>
            </a:r>
            <a:endParaRPr lang="fr-FR" sz="1800" b="0" i="0" u="none" strike="noStrike" cap="none" spc="0">
              <a:ln>
                <a:noFill/>
              </a:ln>
              <a:solidFill>
                <a:srgbClr val="0F3192"/>
              </a:solidFill>
            </a:endParaRPr>
          </a:p>
        </p:txBody>
      </p:sp>
      <p:sp>
        <p:nvSpPr>
          <p:cNvPr id="18" name="ZoneTexte 17"/>
          <p:cNvSpPr txBox="1"/>
          <p:nvPr/>
        </p:nvSpPr>
        <p:spPr bwMode="auto">
          <a:xfrm>
            <a:off x="623391" y="1710329"/>
            <a:ext cx="4176464" cy="3200876"/>
          </a:xfrm>
          <a:prstGeom prst="rect">
            <a:avLst/>
          </a:prstGeom>
          <a:solidFill>
            <a:srgbClr val="F79646">
              <a:lumMod val="20000"/>
              <a:lumOff val="80000"/>
            </a:srgbClr>
          </a:solidFill>
        </p:spPr>
        <p:txBody>
          <a:bodyPr wrap="square" rtlCol="0">
            <a:spAutoFit/>
          </a:bodyPr>
          <a:lstStyle/>
          <a:p>
            <a:pPr marL="342900" marR="0" lvl="0" indent="-342900" defTabSz="914400">
              <a:lnSpc>
                <a:spcPct val="100000"/>
              </a:lnSpc>
              <a:spcBef>
                <a:spcPts val="600"/>
              </a:spcBef>
              <a:spcAft>
                <a:spcPts val="600"/>
              </a:spcAft>
              <a:buClrTx/>
              <a:buSzTx/>
              <a:buFont typeface="Arial"/>
              <a:buChar char="•"/>
              <a:defRPr/>
            </a:pPr>
            <a:r>
              <a:rPr lang="fr-FR" sz="1600" b="0" i="0" u="none" strike="noStrike" cap="none" spc="0">
                <a:ln>
                  <a:noFill/>
                </a:ln>
                <a:solidFill>
                  <a:srgbClr val="002060"/>
                </a:solidFill>
              </a:rPr>
              <a:t>Lancement de la première campagne nationale de mesure de la culture de sécurité en EHPAD portée par la FORAP* et des Structures Régionales d’Appui à la Qualité des Soins et la Sécurité des patients.</a:t>
            </a:r>
            <a:endParaRPr/>
          </a:p>
          <a:p>
            <a:pPr marL="342900" marR="0" lvl="0" indent="-342900" defTabSz="914400">
              <a:lnSpc>
                <a:spcPct val="100000"/>
              </a:lnSpc>
              <a:spcBef>
                <a:spcPts val="600"/>
              </a:spcBef>
              <a:spcAft>
                <a:spcPts val="600"/>
              </a:spcAft>
              <a:buClrTx/>
              <a:buSzTx/>
              <a:buFont typeface="Arial"/>
              <a:buChar char="•"/>
              <a:defRPr/>
            </a:pPr>
            <a:r>
              <a:rPr lang="fr-FR" sz="1600" b="0" i="0" u="none" strike="noStrike" cap="none" spc="0">
                <a:ln>
                  <a:noFill/>
                </a:ln>
                <a:solidFill>
                  <a:srgbClr val="002060"/>
                </a:solidFill>
              </a:rPr>
              <a:t>Campagne issue des travaux initiaux portés en région Pays de la Loire dans le cadre du PREPS DGOS EHPAGE (SRA QualiREL Santé)</a:t>
            </a:r>
            <a:endParaRPr/>
          </a:p>
          <a:p>
            <a:pPr marL="342900" marR="0" lvl="0" indent="-342900" defTabSz="914400">
              <a:lnSpc>
                <a:spcPct val="100000"/>
              </a:lnSpc>
              <a:spcBef>
                <a:spcPts val="600"/>
              </a:spcBef>
              <a:spcAft>
                <a:spcPts val="600"/>
              </a:spcAft>
              <a:buClrTx/>
              <a:buSzTx/>
              <a:buFont typeface="Arial"/>
              <a:buChar char="•"/>
              <a:defRPr/>
            </a:pPr>
            <a:r>
              <a:rPr lang="fr-FR" sz="1600" b="0" i="0" u="none" strike="noStrike" cap="none" spc="0">
                <a:ln>
                  <a:noFill/>
                </a:ln>
                <a:solidFill>
                  <a:srgbClr val="002060"/>
                </a:solidFill>
              </a:rPr>
              <a:t>Validation transculturelle du questionnaire de l’AHRQ sur la culture de sécurité dans les Nursing Home</a:t>
            </a:r>
            <a:endParaRPr/>
          </a:p>
        </p:txBody>
      </p:sp>
      <p:pic>
        <p:nvPicPr>
          <p:cNvPr id="20" name="Image 19"/>
          <p:cNvPicPr>
            <a:picLocks noChangeAspect="1"/>
          </p:cNvPicPr>
          <p:nvPr/>
        </p:nvPicPr>
        <p:blipFill>
          <a:blip r:embed="rId3"/>
          <a:srcRect l="39369" t="22869" r="40550" b="29700"/>
          <a:stretch/>
        </p:blipFill>
        <p:spPr bwMode="auto">
          <a:xfrm>
            <a:off x="5126368" y="1462703"/>
            <a:ext cx="2276277" cy="3024335"/>
          </a:xfrm>
          <a:prstGeom prst="rect">
            <a:avLst/>
          </a:prstGeom>
          <a:ln>
            <a:noFill/>
          </a:ln>
          <a:effectLst>
            <a:outerShdw blurRad="292100" dist="139700" dir="2700000" algn="tl" rotWithShape="0">
              <a:srgbClr val="333333">
                <a:alpha val="65000"/>
              </a:srgbClr>
            </a:outerShdw>
          </a:effectLst>
        </p:spPr>
      </p:pic>
      <p:sp>
        <p:nvSpPr>
          <p:cNvPr id="21" name="ZoneTexte 20"/>
          <p:cNvSpPr txBox="1"/>
          <p:nvPr/>
        </p:nvSpPr>
        <p:spPr bwMode="auto">
          <a:xfrm>
            <a:off x="587388" y="4974986"/>
            <a:ext cx="4248472" cy="430887"/>
          </a:xfrm>
          <a:prstGeom prst="rect">
            <a:avLst/>
          </a:prstGeom>
          <a:noFill/>
        </p:spPr>
        <p:txBody>
          <a:bodyPr wrap="square" rtlCol="0">
            <a:spAutoFit/>
          </a:bodyPr>
          <a:lstStyle/>
          <a:p>
            <a:pPr marL="0" marR="0" lvl="0" indent="0" defTabSz="914400">
              <a:lnSpc>
                <a:spcPct val="100000"/>
              </a:lnSpc>
              <a:spcBef>
                <a:spcPts val="0"/>
              </a:spcBef>
              <a:spcAft>
                <a:spcPts val="0"/>
              </a:spcAft>
              <a:buClrTx/>
              <a:buSzTx/>
              <a:buFontTx/>
              <a:buNone/>
              <a:defRPr/>
            </a:pPr>
            <a:r>
              <a:rPr lang="fr-FR" sz="1100" b="0" i="0" u="none" strike="noStrike" cap="none" spc="0">
                <a:ln>
                  <a:noFill/>
                </a:ln>
                <a:solidFill>
                  <a:srgbClr val="0F3192"/>
                </a:solidFill>
              </a:rPr>
              <a:t>* Fédération des Organismes Régionaux et territoriaux pour l'Amélioration des Pratiques en santé  </a:t>
            </a:r>
            <a:endParaRPr/>
          </a:p>
        </p:txBody>
      </p:sp>
      <p:pic>
        <p:nvPicPr>
          <p:cNvPr id="22" name="Image 21"/>
          <p:cNvPicPr>
            <a:picLocks noChangeAspect="1"/>
          </p:cNvPicPr>
          <p:nvPr/>
        </p:nvPicPr>
        <p:blipFill>
          <a:blip r:embed="rId4"/>
          <a:stretch/>
        </p:blipFill>
        <p:spPr bwMode="auto">
          <a:xfrm>
            <a:off x="7749720" y="1198074"/>
            <a:ext cx="4201269" cy="3016649"/>
          </a:xfrm>
          <a:prstGeom prst="rect">
            <a:avLst/>
          </a:prstGeom>
        </p:spPr>
      </p:pic>
      <p:pic>
        <p:nvPicPr>
          <p:cNvPr id="7" name="Image 6">
            <a:extLst>
              <a:ext uri="{FF2B5EF4-FFF2-40B4-BE49-F238E27FC236}">
                <a16:creationId xmlns:a16="http://schemas.microsoft.com/office/drawing/2014/main" id="{8F20ED2E-6DB8-8EF1-C95D-A2B2B527A857}"/>
              </a:ext>
            </a:extLst>
          </p:cNvPr>
          <p:cNvPicPr>
            <a:picLocks noChangeAspect="1"/>
          </p:cNvPicPr>
          <p:nvPr/>
        </p:nvPicPr>
        <p:blipFill>
          <a:blip r:embed="rId5"/>
          <a:stretch>
            <a:fillRect/>
          </a:stretch>
        </p:blipFill>
        <p:spPr>
          <a:xfrm>
            <a:off x="9646085" y="6089586"/>
            <a:ext cx="669452" cy="76841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2" name="Image 1"/>
          <p:cNvPicPr>
            <a:picLocks noChangeAspect="1"/>
          </p:cNvPicPr>
          <p:nvPr/>
        </p:nvPicPr>
        <p:blipFill>
          <a:blip r:embed="rId3"/>
          <a:stretch/>
        </p:blipFill>
        <p:spPr bwMode="auto">
          <a:xfrm>
            <a:off x="551391" y="1185024"/>
            <a:ext cx="6680400" cy="4910565"/>
          </a:xfrm>
          <a:prstGeom prst="rect">
            <a:avLst/>
          </a:prstGeom>
        </p:spPr>
      </p:pic>
      <p:sp>
        <p:nvSpPr>
          <p:cNvPr id="8" name="Rectangle 7"/>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9" name="ZoneTexte 8"/>
          <p:cNvSpPr txBox="1"/>
          <p:nvPr/>
        </p:nvSpPr>
        <p:spPr bwMode="auto">
          <a:xfrm rot="21434738">
            <a:off x="-97694" y="504109"/>
            <a:ext cx="10094430"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Restitution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11" name="Image 10"/>
          <p:cNvPicPr>
            <a:picLocks noChangeAspect="1"/>
          </p:cNvPicPr>
          <p:nvPr/>
        </p:nvPicPr>
        <p:blipFill>
          <a:blip r:embed="rId2"/>
          <a:stretch/>
        </p:blipFill>
        <p:spPr bwMode="auto">
          <a:xfrm>
            <a:off x="10416480" y="6204813"/>
            <a:ext cx="1138211" cy="516662"/>
          </a:xfrm>
          <a:prstGeom prst="rect">
            <a:avLst/>
          </a:prstGeom>
        </p:spPr>
      </p:pic>
      <p:graphicFrame>
        <p:nvGraphicFramePr>
          <p:cNvPr id="13" name="Tableau 12"/>
          <p:cNvGraphicFramePr>
            <a:graphicFrameLocks noGrp="1"/>
          </p:cNvGraphicFramePr>
          <p:nvPr/>
        </p:nvGraphicFramePr>
        <p:xfrm>
          <a:off x="7557111" y="1527126"/>
          <a:ext cx="4346399" cy="4306387"/>
        </p:xfrm>
        <a:graphic>
          <a:graphicData uri="http://schemas.openxmlformats.org/drawingml/2006/table">
            <a:tbl>
              <a:tblPr/>
              <a:tblGrid>
                <a:gridCol w="1781577">
                  <a:extLst>
                    <a:ext uri="{9D8B030D-6E8A-4147-A177-3AD203B41FA5}">
                      <a16:colId xmlns:a16="http://schemas.microsoft.com/office/drawing/2014/main" val="20000"/>
                    </a:ext>
                  </a:extLst>
                </a:gridCol>
                <a:gridCol w="2564822">
                  <a:extLst>
                    <a:ext uri="{9D8B030D-6E8A-4147-A177-3AD203B41FA5}">
                      <a16:colId xmlns:a16="http://schemas.microsoft.com/office/drawing/2014/main" val="20001"/>
                    </a:ext>
                  </a:extLst>
                </a:gridCol>
              </a:tblGrid>
              <a:tr h="485545">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Travail en Equipe</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soutien et la collaboration dans le respect des collègues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r h="485545">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Effectifs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adéquation entre effectif, charge de travail et qualité de l’accompagnement</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1"/>
                  </a:ext>
                </a:extLst>
              </a:tr>
              <a:tr h="485545">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Respect des procédures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prise en compte des procédures par les professionnels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2"/>
                  </a:ext>
                </a:extLst>
              </a:tr>
              <a:tr h="485545">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Transmissions et partage d’informations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qualité des informations à disposition des professionnels pour la prise en soins des résidents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3"/>
                  </a:ext>
                </a:extLst>
              </a:tr>
              <a:tr h="485545">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Alerte et retour d’expérience autour d’incidents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traitement d’incidents potentiels ou avérés, et la recherche concertée de solutions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4"/>
                  </a:ext>
                </a:extLst>
              </a:tr>
              <a:tr h="685694">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Attentes et actions des responsables concernant la sécurité des résidents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encouragement au respect des procédures, prise en compte par le responsable des difficultés du terrain et des idées d’amélioration</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5"/>
                  </a:ext>
                </a:extLst>
              </a:tr>
              <a:tr h="685694">
                <a:tc>
                  <a:txBody>
                    <a:bodyPr/>
                    <a:lstStyle/>
                    <a:p>
                      <a:pPr marL="0" marR="0" indent="0" algn="l" defTabSz="914400">
                        <a:lnSpc>
                          <a:spcPct val="100000"/>
                        </a:lnSpc>
                        <a:spcBef>
                          <a:spcPts val="0"/>
                        </a:spcBef>
                        <a:spcAft>
                          <a:spcPts val="0"/>
                        </a:spcAft>
                        <a:buClrTx/>
                        <a:buSzTx/>
                        <a:buFontTx/>
                        <a:buNone/>
                        <a:defRPr/>
                      </a:pPr>
                      <a:r>
                        <a:rPr lang="fr-FR" sz="1100" b="1">
                          <a:solidFill>
                            <a:schemeClr val="accent5">
                              <a:lumMod val="50000"/>
                            </a:schemeClr>
                          </a:solidFill>
                          <a:latin typeface="Tahoma"/>
                          <a:ea typeface="Tahoma"/>
                          <a:cs typeface="Tahoma"/>
                        </a:rPr>
                        <a:t>Organisation apprenante et perceptions globales de la sécurité des résidents</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tc>
                  <a:txBody>
                    <a:bodyPr/>
                    <a:lstStyle/>
                    <a:p>
                      <a:pPr marL="0" marR="0" indent="0" algn="l" defTabSz="914400">
                        <a:lnSpc>
                          <a:spcPct val="100000"/>
                        </a:lnSpc>
                        <a:spcBef>
                          <a:spcPts val="0"/>
                        </a:spcBef>
                        <a:spcAft>
                          <a:spcPts val="0"/>
                        </a:spcAft>
                        <a:buClrTx/>
                        <a:buSzTx/>
                        <a:buFontTx/>
                        <a:buNone/>
                        <a:defRPr/>
                      </a:pPr>
                      <a:r>
                        <a:rPr lang="fr-FR" sz="1100">
                          <a:solidFill>
                            <a:schemeClr val="accent1">
                              <a:lumMod val="50000"/>
                            </a:schemeClr>
                          </a:solidFill>
                          <a:latin typeface="Tahoma"/>
                          <a:ea typeface="Tahoma"/>
                          <a:cs typeface="Tahoma"/>
                        </a:rPr>
                        <a:t>facilité à prendre en compte ses erreurs, à mettre en place des changements, quelle qualité globale de la prise en soin</a:t>
                      </a:r>
                      <a:endParaRPr sz="11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14" name="ZoneTexte 13"/>
          <p:cNvSpPr txBox="1"/>
          <p:nvPr/>
        </p:nvSpPr>
        <p:spPr bwMode="auto">
          <a:xfrm>
            <a:off x="805423" y="6095589"/>
            <a:ext cx="5256584" cy="276999"/>
          </a:xfrm>
          <a:prstGeom prst="rect">
            <a:avLst/>
          </a:prstGeom>
          <a:noFill/>
        </p:spPr>
        <p:txBody>
          <a:bodyPr wrap="square" rtlCol="0">
            <a:spAutoFit/>
          </a:bodyPr>
          <a:lstStyle/>
          <a:p>
            <a:pPr>
              <a:defRPr/>
            </a:pPr>
            <a:r>
              <a:rPr lang="fr-FR" sz="1200" i="1"/>
              <a:t>Fig.9 Répartition des scores pour chacune des 7 thématiques</a:t>
            </a:r>
          </a:p>
        </p:txBody>
      </p:sp>
      <p:pic>
        <p:nvPicPr>
          <p:cNvPr id="3" name="Image 2">
            <a:extLst>
              <a:ext uri="{FF2B5EF4-FFF2-40B4-BE49-F238E27FC236}">
                <a16:creationId xmlns:a16="http://schemas.microsoft.com/office/drawing/2014/main" id="{7E051068-D3A5-C1F6-AE63-B53EFB877655}"/>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6" name="ZoneTexte 5">
            <a:extLst>
              <a:ext uri="{FF2B5EF4-FFF2-40B4-BE49-F238E27FC236}">
                <a16:creationId xmlns:a16="http://schemas.microsoft.com/office/drawing/2014/main" id="{7938511E-8D49-A2C7-EBE2-65E2E04992B0}"/>
              </a:ext>
            </a:extLst>
          </p:cNvPr>
          <p:cNvSpPr txBox="1"/>
          <p:nvPr/>
        </p:nvSpPr>
        <p:spPr bwMode="auto">
          <a:xfrm>
            <a:off x="3857710" y="1785751"/>
            <a:ext cx="1440160" cy="367043"/>
          </a:xfrm>
          <a:prstGeom prst="rect">
            <a:avLst/>
          </a:prstGeom>
          <a:noFill/>
        </p:spPr>
        <p:txBody>
          <a:bodyPr wrap="square" rtlCol="0">
            <a:spAutoFit/>
          </a:bodyPr>
          <a:lstStyle/>
          <a:p>
            <a:r>
              <a:rPr lang="fr-FR" dirty="0">
                <a:solidFill>
                  <a:schemeClr val="accent1">
                    <a:lumMod val="75000"/>
                  </a:schemeClr>
                </a:solidFill>
              </a:rPr>
              <a:t>57,8% </a:t>
            </a:r>
            <a:r>
              <a:rPr lang="fr-FR" dirty="0" err="1">
                <a:solidFill>
                  <a:schemeClr val="accent1">
                    <a:lumMod val="75000"/>
                  </a:schemeClr>
                </a:solidFill>
              </a:rPr>
              <a:t>HdF</a:t>
            </a:r>
            <a:endParaRPr lang="fr-FR" dirty="0">
              <a:solidFill>
                <a:schemeClr val="accent1">
                  <a:lumMod val="75000"/>
                </a:schemeClr>
              </a:solidFill>
            </a:endParaRPr>
          </a:p>
        </p:txBody>
      </p:sp>
      <p:sp>
        <p:nvSpPr>
          <p:cNvPr id="7" name="ZoneTexte 6">
            <a:extLst>
              <a:ext uri="{FF2B5EF4-FFF2-40B4-BE49-F238E27FC236}">
                <a16:creationId xmlns:a16="http://schemas.microsoft.com/office/drawing/2014/main" id="{A31ED434-6784-D21C-07F7-7AD6D0280022}"/>
              </a:ext>
            </a:extLst>
          </p:cNvPr>
          <p:cNvSpPr txBox="1"/>
          <p:nvPr/>
        </p:nvSpPr>
        <p:spPr bwMode="auto">
          <a:xfrm>
            <a:off x="4439816" y="2841337"/>
            <a:ext cx="1440160" cy="367043"/>
          </a:xfrm>
          <a:prstGeom prst="rect">
            <a:avLst/>
          </a:prstGeom>
          <a:noFill/>
        </p:spPr>
        <p:txBody>
          <a:bodyPr wrap="square" rtlCol="0">
            <a:spAutoFit/>
          </a:bodyPr>
          <a:lstStyle/>
          <a:p>
            <a:r>
              <a:rPr lang="fr-FR" dirty="0">
                <a:solidFill>
                  <a:schemeClr val="accent1">
                    <a:lumMod val="75000"/>
                  </a:schemeClr>
                </a:solidFill>
              </a:rPr>
              <a:t>8,4% </a:t>
            </a:r>
            <a:r>
              <a:rPr lang="fr-FR" dirty="0" err="1">
                <a:solidFill>
                  <a:schemeClr val="accent1">
                    <a:lumMod val="75000"/>
                  </a:schemeClr>
                </a:solidFill>
              </a:rPr>
              <a:t>HdF</a:t>
            </a:r>
            <a:endParaRPr lang="fr-FR" dirty="0">
              <a:solidFill>
                <a:schemeClr val="accent1">
                  <a:lumMod val="75000"/>
                </a:schemeClr>
              </a:solidFill>
            </a:endParaRPr>
          </a:p>
        </p:txBody>
      </p:sp>
      <p:sp>
        <p:nvSpPr>
          <p:cNvPr id="12" name="ZoneTexte 11">
            <a:extLst>
              <a:ext uri="{FF2B5EF4-FFF2-40B4-BE49-F238E27FC236}">
                <a16:creationId xmlns:a16="http://schemas.microsoft.com/office/drawing/2014/main" id="{796ECC12-3687-2724-4948-9DB9ECF08DD1}"/>
              </a:ext>
            </a:extLst>
          </p:cNvPr>
          <p:cNvSpPr txBox="1"/>
          <p:nvPr/>
        </p:nvSpPr>
        <p:spPr bwMode="auto">
          <a:xfrm>
            <a:off x="5355138" y="3636304"/>
            <a:ext cx="1440160" cy="367043"/>
          </a:xfrm>
          <a:prstGeom prst="rect">
            <a:avLst/>
          </a:prstGeom>
          <a:noFill/>
        </p:spPr>
        <p:txBody>
          <a:bodyPr wrap="square" rtlCol="0">
            <a:spAutoFit/>
          </a:bodyPr>
          <a:lstStyle/>
          <a:p>
            <a:r>
              <a:rPr lang="fr-FR" dirty="0">
                <a:solidFill>
                  <a:schemeClr val="accent1">
                    <a:lumMod val="75000"/>
                  </a:schemeClr>
                </a:solidFill>
              </a:rPr>
              <a:t>46,1% </a:t>
            </a:r>
            <a:r>
              <a:rPr lang="fr-FR" dirty="0" err="1">
                <a:solidFill>
                  <a:schemeClr val="accent1">
                    <a:lumMod val="75000"/>
                  </a:schemeClr>
                </a:solidFill>
              </a:rPr>
              <a:t>HdF</a:t>
            </a:r>
            <a:endParaRPr lang="fr-FR" dirty="0">
              <a:solidFill>
                <a:schemeClr val="accent1">
                  <a:lumMod val="75000"/>
                </a:schemeClr>
              </a:solidFill>
            </a:endParaRPr>
          </a:p>
        </p:txBody>
      </p:sp>
      <p:sp>
        <p:nvSpPr>
          <p:cNvPr id="15" name="ZoneTexte 14">
            <a:extLst>
              <a:ext uri="{FF2B5EF4-FFF2-40B4-BE49-F238E27FC236}">
                <a16:creationId xmlns:a16="http://schemas.microsoft.com/office/drawing/2014/main" id="{CA3EA4EA-840C-D928-987B-C8B3A9077278}"/>
              </a:ext>
            </a:extLst>
          </p:cNvPr>
          <p:cNvSpPr txBox="1"/>
          <p:nvPr/>
        </p:nvSpPr>
        <p:spPr bwMode="auto">
          <a:xfrm>
            <a:off x="3640457" y="5691580"/>
            <a:ext cx="1440160" cy="367043"/>
          </a:xfrm>
          <a:prstGeom prst="rect">
            <a:avLst/>
          </a:prstGeom>
          <a:noFill/>
        </p:spPr>
        <p:txBody>
          <a:bodyPr wrap="square" rtlCol="0">
            <a:spAutoFit/>
          </a:bodyPr>
          <a:lstStyle/>
          <a:p>
            <a:r>
              <a:rPr lang="fr-FR" dirty="0">
                <a:solidFill>
                  <a:schemeClr val="accent1">
                    <a:lumMod val="75000"/>
                  </a:schemeClr>
                </a:solidFill>
              </a:rPr>
              <a:t>80,9% </a:t>
            </a:r>
            <a:r>
              <a:rPr lang="fr-FR" dirty="0" err="1">
                <a:solidFill>
                  <a:schemeClr val="accent1">
                    <a:lumMod val="75000"/>
                  </a:schemeClr>
                </a:solidFill>
              </a:rPr>
              <a:t>HdF</a:t>
            </a:r>
            <a:endParaRPr lang="fr-FR" dirty="0">
              <a:solidFill>
                <a:schemeClr val="accent1">
                  <a:lumMod val="75000"/>
                </a:schemeClr>
              </a:solidFill>
            </a:endParaRPr>
          </a:p>
        </p:txBody>
      </p:sp>
      <p:sp>
        <p:nvSpPr>
          <p:cNvPr id="17" name="ZoneTexte 16">
            <a:extLst>
              <a:ext uri="{FF2B5EF4-FFF2-40B4-BE49-F238E27FC236}">
                <a16:creationId xmlns:a16="http://schemas.microsoft.com/office/drawing/2014/main" id="{510F8FBF-CE95-3452-D86A-A528ECBF0171}"/>
              </a:ext>
            </a:extLst>
          </p:cNvPr>
          <p:cNvSpPr txBox="1"/>
          <p:nvPr/>
        </p:nvSpPr>
        <p:spPr bwMode="auto">
          <a:xfrm>
            <a:off x="5259163" y="4933579"/>
            <a:ext cx="1440160" cy="367043"/>
          </a:xfrm>
          <a:prstGeom prst="rect">
            <a:avLst/>
          </a:prstGeom>
          <a:noFill/>
        </p:spPr>
        <p:txBody>
          <a:bodyPr wrap="square" rtlCol="0">
            <a:spAutoFit/>
          </a:bodyPr>
          <a:lstStyle/>
          <a:p>
            <a:r>
              <a:rPr lang="fr-FR" dirty="0">
                <a:solidFill>
                  <a:schemeClr val="accent1">
                    <a:lumMod val="75000"/>
                  </a:schemeClr>
                </a:solidFill>
              </a:rPr>
              <a:t>70,1% </a:t>
            </a:r>
            <a:r>
              <a:rPr lang="fr-FR" dirty="0" err="1">
                <a:solidFill>
                  <a:schemeClr val="accent1">
                    <a:lumMod val="75000"/>
                  </a:schemeClr>
                </a:solidFill>
              </a:rPr>
              <a:t>HdF</a:t>
            </a:r>
            <a:endParaRPr lang="fr-FR" dirty="0">
              <a:solidFill>
                <a:schemeClr val="accent1">
                  <a:lumMod val="75000"/>
                </a:schemeClr>
              </a:solidFill>
            </a:endParaRPr>
          </a:p>
        </p:txBody>
      </p:sp>
      <p:sp>
        <p:nvSpPr>
          <p:cNvPr id="18" name="ZoneTexte 17">
            <a:extLst>
              <a:ext uri="{FF2B5EF4-FFF2-40B4-BE49-F238E27FC236}">
                <a16:creationId xmlns:a16="http://schemas.microsoft.com/office/drawing/2014/main" id="{7F3F238C-F88E-6013-EB3D-4334384CD1A2}"/>
              </a:ext>
            </a:extLst>
          </p:cNvPr>
          <p:cNvSpPr txBox="1"/>
          <p:nvPr/>
        </p:nvSpPr>
        <p:spPr bwMode="auto">
          <a:xfrm>
            <a:off x="866273" y="4584032"/>
            <a:ext cx="1379309" cy="369332"/>
          </a:xfrm>
          <a:prstGeom prst="rect">
            <a:avLst/>
          </a:prstGeom>
          <a:noFill/>
        </p:spPr>
        <p:txBody>
          <a:bodyPr wrap="square" rtlCol="0">
            <a:spAutoFit/>
          </a:bodyPr>
          <a:lstStyle/>
          <a:p>
            <a:r>
              <a:rPr lang="fr-FR" dirty="0">
                <a:solidFill>
                  <a:schemeClr val="accent1">
                    <a:lumMod val="75000"/>
                  </a:schemeClr>
                </a:solidFill>
              </a:rPr>
              <a:t>73,8% </a:t>
            </a:r>
            <a:r>
              <a:rPr lang="fr-FR" dirty="0" err="1">
                <a:solidFill>
                  <a:schemeClr val="accent1">
                    <a:lumMod val="75000"/>
                  </a:schemeClr>
                </a:solidFill>
              </a:rPr>
              <a:t>HdF</a:t>
            </a:r>
            <a:endParaRPr lang="fr-FR" dirty="0">
              <a:solidFill>
                <a:schemeClr val="accent1">
                  <a:lumMod val="75000"/>
                </a:schemeClr>
              </a:solidFill>
            </a:endParaRPr>
          </a:p>
        </p:txBody>
      </p:sp>
      <p:sp>
        <p:nvSpPr>
          <p:cNvPr id="19" name="ZoneTexte 18">
            <a:extLst>
              <a:ext uri="{FF2B5EF4-FFF2-40B4-BE49-F238E27FC236}">
                <a16:creationId xmlns:a16="http://schemas.microsoft.com/office/drawing/2014/main" id="{89F21AD9-C849-67F5-C74B-B271DC7F2544}"/>
              </a:ext>
            </a:extLst>
          </p:cNvPr>
          <p:cNvSpPr txBox="1"/>
          <p:nvPr/>
        </p:nvSpPr>
        <p:spPr bwMode="auto">
          <a:xfrm>
            <a:off x="1415480" y="2727087"/>
            <a:ext cx="1379309" cy="369332"/>
          </a:xfrm>
          <a:prstGeom prst="rect">
            <a:avLst/>
          </a:prstGeom>
          <a:noFill/>
        </p:spPr>
        <p:txBody>
          <a:bodyPr wrap="square" rtlCol="0">
            <a:spAutoFit/>
          </a:bodyPr>
          <a:lstStyle/>
          <a:p>
            <a:r>
              <a:rPr lang="fr-FR" dirty="0">
                <a:solidFill>
                  <a:schemeClr val="accent1">
                    <a:lumMod val="75000"/>
                  </a:schemeClr>
                </a:solidFill>
              </a:rPr>
              <a:t>61,8% </a:t>
            </a:r>
            <a:r>
              <a:rPr lang="fr-FR" dirty="0" err="1">
                <a:solidFill>
                  <a:schemeClr val="accent1">
                    <a:lumMod val="75000"/>
                  </a:schemeClr>
                </a:solidFill>
              </a:rPr>
              <a:t>HdF</a:t>
            </a:r>
            <a:endParaRPr lang="fr-FR" dirty="0">
              <a:solidFill>
                <a:schemeClr val="accent1">
                  <a:lumMod val="75000"/>
                </a:schemeClr>
              </a:solidFill>
            </a:endParaRPr>
          </a:p>
        </p:txBody>
      </p:sp>
      <p:sp>
        <p:nvSpPr>
          <p:cNvPr id="4" name="Espace réservé du numéro de diapositive 1">
            <a:extLst>
              <a:ext uri="{FF2B5EF4-FFF2-40B4-BE49-F238E27FC236}">
                <a16:creationId xmlns:a16="http://schemas.microsoft.com/office/drawing/2014/main" id="{E5ACBDA2-473D-CCB6-4D1D-C2BE9C117BEF}"/>
              </a:ext>
            </a:extLst>
          </p:cNvPr>
          <p:cNvSpPr>
            <a:spLocks noGrp="1"/>
          </p:cNvSpPr>
          <p:nvPr>
            <p:ph type="sldNum" sz="quarter" idx="12"/>
          </p:nvPr>
        </p:nvSpPr>
        <p:spPr bwMode="auto">
          <a:xfrm>
            <a:off x="7974041" y="6356350"/>
            <a:ext cx="4016319" cy="365125"/>
          </a:xfrm>
        </p:spPr>
        <p:txBody>
          <a:bodyPr/>
          <a:lstStyle/>
          <a:p>
            <a:pPr>
              <a:defRPr/>
            </a:pPr>
            <a:r>
              <a:rPr lang="fr-FR" dirty="0"/>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4" name="Image 3"/>
          <p:cNvPicPr>
            <a:picLocks noChangeAspect="1"/>
          </p:cNvPicPr>
          <p:nvPr/>
        </p:nvPicPr>
        <p:blipFill>
          <a:blip r:embed="rId3"/>
          <a:srcRect l="26769" t="38833" r="27950" b="15000"/>
          <a:stretch/>
        </p:blipFill>
        <p:spPr bwMode="auto">
          <a:xfrm>
            <a:off x="335360" y="1913613"/>
            <a:ext cx="6800135" cy="3899902"/>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graphicFrame>
        <p:nvGraphicFramePr>
          <p:cNvPr id="12" name="Tableau 11"/>
          <p:cNvGraphicFramePr>
            <a:graphicFrameLocks noGrp="1"/>
          </p:cNvGraphicFramePr>
          <p:nvPr/>
        </p:nvGraphicFramePr>
        <p:xfrm>
          <a:off x="7584447" y="1178653"/>
          <a:ext cx="4334738" cy="510508"/>
        </p:xfrm>
        <a:graphic>
          <a:graphicData uri="http://schemas.openxmlformats.org/drawingml/2006/table">
            <a:tbl>
              <a:tblPr/>
              <a:tblGrid>
                <a:gridCol w="4334738">
                  <a:extLst>
                    <a:ext uri="{9D8B030D-6E8A-4147-A177-3AD203B41FA5}">
                      <a16:colId xmlns:a16="http://schemas.microsoft.com/office/drawing/2014/main" val="20000"/>
                    </a:ext>
                  </a:extLst>
                </a:gridCol>
              </a:tblGrid>
              <a:tr h="485545">
                <a:tc>
                  <a:txBody>
                    <a:bodyPr/>
                    <a:lstStyle/>
                    <a:p>
                      <a:pPr marL="0" marR="0" indent="0" algn="ctr"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soutien et la collaboration dans le respect des collègues</a:t>
                      </a:r>
                      <a:endParaRPr sz="140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4"/>
          <p:cNvSpPr/>
          <p:nvPr/>
        </p:nvSpPr>
        <p:spPr bwMode="auto">
          <a:xfrm>
            <a:off x="1415479" y="6066313"/>
            <a:ext cx="3028393" cy="276999"/>
          </a:xfrm>
          <a:prstGeom prst="rect">
            <a:avLst/>
          </a:prstGeom>
        </p:spPr>
        <p:txBody>
          <a:bodyPr wrap="none">
            <a:spAutoFit/>
          </a:bodyPr>
          <a:lstStyle/>
          <a:p>
            <a:pPr lvl="0">
              <a:defRPr/>
            </a:pPr>
            <a:r>
              <a:rPr lang="fr-FR" sz="1200" i="1">
                <a:solidFill>
                  <a:prstClr val="black"/>
                </a:solidFill>
              </a:rPr>
              <a:t>Fig.13 Dispersion du score 1-Travail en équipe</a:t>
            </a:r>
          </a:p>
        </p:txBody>
      </p:sp>
      <p:pic>
        <p:nvPicPr>
          <p:cNvPr id="2" name="Image 1">
            <a:extLst>
              <a:ext uri="{FF2B5EF4-FFF2-40B4-BE49-F238E27FC236}">
                <a16:creationId xmlns:a16="http://schemas.microsoft.com/office/drawing/2014/main" id="{766AAC3D-191D-D57E-4274-7362E25F59DD}"/>
              </a:ext>
            </a:extLst>
          </p:cNvPr>
          <p:cNvPicPr>
            <a:picLocks noChangeAspect="1"/>
          </p:cNvPicPr>
          <p:nvPr/>
        </p:nvPicPr>
        <p:blipFill>
          <a:blip r:embed="rId4"/>
          <a:stretch>
            <a:fillRect/>
          </a:stretch>
        </p:blipFill>
        <p:spPr bwMode="auto">
          <a:xfrm>
            <a:off x="9646085" y="6089586"/>
            <a:ext cx="669452" cy="768414"/>
          </a:xfrm>
          <a:prstGeom prst="rect">
            <a:avLst/>
          </a:prstGeom>
        </p:spPr>
      </p:pic>
      <p:pic>
        <p:nvPicPr>
          <p:cNvPr id="6" name="Image 5">
            <a:extLst>
              <a:ext uri="{FF2B5EF4-FFF2-40B4-BE49-F238E27FC236}">
                <a16:creationId xmlns:a16="http://schemas.microsoft.com/office/drawing/2014/main" id="{DD6FA4C6-5C06-8A7C-9467-A662C09F21B9}"/>
              </a:ext>
            </a:extLst>
          </p:cNvPr>
          <p:cNvPicPr>
            <a:picLocks noChangeAspect="1"/>
          </p:cNvPicPr>
          <p:nvPr/>
        </p:nvPicPr>
        <p:blipFill>
          <a:blip r:embed="rId5"/>
          <a:stretch>
            <a:fillRect/>
          </a:stretch>
        </p:blipFill>
        <p:spPr>
          <a:xfrm>
            <a:off x="8593741" y="3140089"/>
            <a:ext cx="3446342" cy="1718589"/>
          </a:xfrm>
          <a:prstGeom prst="rect">
            <a:avLst/>
          </a:prstGeom>
        </p:spPr>
      </p:pic>
      <p:cxnSp>
        <p:nvCxnSpPr>
          <p:cNvPr id="13" name="Connecteur droit 12">
            <a:extLst>
              <a:ext uri="{FF2B5EF4-FFF2-40B4-BE49-F238E27FC236}">
                <a16:creationId xmlns:a16="http://schemas.microsoft.com/office/drawing/2014/main" id="{A92FEC9B-44E5-1442-2802-E83FE0177E86}"/>
              </a:ext>
            </a:extLst>
          </p:cNvPr>
          <p:cNvCxnSpPr/>
          <p:nvPr/>
        </p:nvCxnSpPr>
        <p:spPr>
          <a:xfrm>
            <a:off x="1378006" y="3973165"/>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684367F2-0498-E3E7-87EA-35DCE488E3CA}"/>
              </a:ext>
            </a:extLst>
          </p:cNvPr>
          <p:cNvSpPr txBox="1"/>
          <p:nvPr/>
        </p:nvSpPr>
        <p:spPr>
          <a:xfrm>
            <a:off x="5980821" y="3799176"/>
            <a:ext cx="960545" cy="261610"/>
          </a:xfrm>
          <a:prstGeom prst="rect">
            <a:avLst/>
          </a:prstGeom>
          <a:noFill/>
        </p:spPr>
        <p:txBody>
          <a:bodyPr wrap="square" rtlCol="0">
            <a:spAutoFit/>
          </a:bodyPr>
          <a:lstStyle/>
          <a:p>
            <a:r>
              <a:rPr lang="fr-FR" sz="1100" b="1" dirty="0">
                <a:solidFill>
                  <a:schemeClr val="accent1">
                    <a:lumMod val="75000"/>
                  </a:schemeClr>
                </a:solidFill>
              </a:rPr>
              <a:t>58,6%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15" name="Flèche : droite 14">
            <a:extLst>
              <a:ext uri="{FF2B5EF4-FFF2-40B4-BE49-F238E27FC236}">
                <a16:creationId xmlns:a16="http://schemas.microsoft.com/office/drawing/2014/main" id="{7ED3E245-10E4-78EB-6547-C3D166046550}"/>
              </a:ext>
            </a:extLst>
          </p:cNvPr>
          <p:cNvSpPr/>
          <p:nvPr/>
        </p:nvSpPr>
        <p:spPr>
          <a:xfrm>
            <a:off x="7135495" y="3744129"/>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1">
            <a:extLst>
              <a:ext uri="{FF2B5EF4-FFF2-40B4-BE49-F238E27FC236}">
                <a16:creationId xmlns:a16="http://schemas.microsoft.com/office/drawing/2014/main" id="{2FEB70F2-3135-CDF1-02E6-FCCDA94C9206}"/>
              </a:ext>
            </a:extLst>
          </p:cNvPr>
          <p:cNvSpPr>
            <a:spLocks noGrp="1"/>
          </p:cNvSpPr>
          <p:nvPr>
            <p:ph type="sldNum" sz="quarter" idx="12"/>
          </p:nvPr>
        </p:nvSpPr>
        <p:spPr bwMode="auto">
          <a:xfrm>
            <a:off x="7974041" y="6356350"/>
            <a:ext cx="4016319" cy="365125"/>
          </a:xfrm>
        </p:spPr>
        <p:txBody>
          <a:bodyPr/>
          <a:lstStyle/>
          <a:p>
            <a:pPr>
              <a:defRPr/>
            </a:pPr>
            <a:r>
              <a:rPr lang="fr-FR" dirty="0"/>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2" name="Image 1"/>
          <p:cNvPicPr>
            <a:picLocks noChangeAspect="1"/>
          </p:cNvPicPr>
          <p:nvPr/>
        </p:nvPicPr>
        <p:blipFill rotWithShape="1">
          <a:blip r:embed="rId3"/>
          <a:srcRect l="26769" t="33513" r="27557" b="21547"/>
          <a:stretch/>
        </p:blipFill>
        <p:spPr bwMode="auto">
          <a:xfrm>
            <a:off x="-11144" y="1844666"/>
            <a:ext cx="7547304" cy="4176991"/>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graphicFrame>
        <p:nvGraphicFramePr>
          <p:cNvPr id="12" name="Tableau 11"/>
          <p:cNvGraphicFramePr>
            <a:graphicFrameLocks noGrp="1"/>
          </p:cNvGraphicFramePr>
          <p:nvPr/>
        </p:nvGraphicFramePr>
        <p:xfrm>
          <a:off x="7584447" y="1178653"/>
          <a:ext cx="4334738" cy="510508"/>
        </p:xfrm>
        <a:graphic>
          <a:graphicData uri="http://schemas.openxmlformats.org/drawingml/2006/table">
            <a:tbl>
              <a:tblPr/>
              <a:tblGrid>
                <a:gridCol w="4334738">
                  <a:extLst>
                    <a:ext uri="{9D8B030D-6E8A-4147-A177-3AD203B41FA5}">
                      <a16:colId xmlns:a16="http://schemas.microsoft.com/office/drawing/2014/main" val="20000"/>
                    </a:ext>
                  </a:extLst>
                </a:gridCol>
              </a:tblGrid>
              <a:tr h="485545">
                <a:tc>
                  <a:txBody>
                    <a:bodyPr/>
                    <a:lstStyle/>
                    <a:p>
                      <a:pPr marL="0" marR="0" indent="0" algn="ctr" defTabSz="914400">
                        <a:lnSpc>
                          <a:spcPct val="100000"/>
                        </a:lnSpc>
                        <a:spcBef>
                          <a:spcPts val="0"/>
                        </a:spcBef>
                        <a:spcAft>
                          <a:spcPts val="0"/>
                        </a:spcAft>
                        <a:buClrTx/>
                        <a:buSzTx/>
                        <a:buFontTx/>
                        <a:buNone/>
                        <a:defRPr/>
                      </a:pPr>
                      <a:r>
                        <a:rPr lang="fr-FR" sz="1400" dirty="0">
                          <a:solidFill>
                            <a:schemeClr val="accent1">
                              <a:lumMod val="50000"/>
                            </a:schemeClr>
                          </a:solidFill>
                          <a:latin typeface="Tahoma"/>
                          <a:ea typeface="Tahoma"/>
                          <a:cs typeface="Tahoma"/>
                        </a:rPr>
                        <a:t>adéquation entre effectif, charge de travail et qualité de l’accompagnement</a:t>
                      </a:r>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4" name="Rectangle 13"/>
          <p:cNvSpPr/>
          <p:nvPr/>
        </p:nvSpPr>
        <p:spPr bwMode="auto">
          <a:xfrm>
            <a:off x="1415479" y="6066313"/>
            <a:ext cx="2460930" cy="276999"/>
          </a:xfrm>
          <a:prstGeom prst="rect">
            <a:avLst/>
          </a:prstGeom>
        </p:spPr>
        <p:txBody>
          <a:bodyPr wrap="none">
            <a:spAutoFit/>
          </a:bodyPr>
          <a:lstStyle/>
          <a:p>
            <a:pPr lvl="0">
              <a:defRPr/>
            </a:pPr>
            <a:r>
              <a:rPr lang="fr-FR" sz="1200" i="1">
                <a:solidFill>
                  <a:prstClr val="black"/>
                </a:solidFill>
              </a:rPr>
              <a:t>Fig.14 Dispersion du score 2-Effectifs</a:t>
            </a:r>
          </a:p>
        </p:txBody>
      </p:sp>
      <p:pic>
        <p:nvPicPr>
          <p:cNvPr id="3" name="Image 2">
            <a:extLst>
              <a:ext uri="{FF2B5EF4-FFF2-40B4-BE49-F238E27FC236}">
                <a16:creationId xmlns:a16="http://schemas.microsoft.com/office/drawing/2014/main" id="{462E4344-A5D3-BE4E-6FC9-92A88B561457}"/>
              </a:ext>
            </a:extLst>
          </p:cNvPr>
          <p:cNvPicPr>
            <a:picLocks noChangeAspect="1"/>
          </p:cNvPicPr>
          <p:nvPr/>
        </p:nvPicPr>
        <p:blipFill>
          <a:blip r:embed="rId4"/>
          <a:stretch>
            <a:fillRect/>
          </a:stretch>
        </p:blipFill>
        <p:spPr bwMode="auto">
          <a:xfrm>
            <a:off x="9646085" y="6089586"/>
            <a:ext cx="669452" cy="768414"/>
          </a:xfrm>
          <a:prstGeom prst="rect">
            <a:avLst/>
          </a:prstGeom>
        </p:spPr>
      </p:pic>
      <p:cxnSp>
        <p:nvCxnSpPr>
          <p:cNvPr id="4" name="Connecteur droit 3">
            <a:extLst>
              <a:ext uri="{FF2B5EF4-FFF2-40B4-BE49-F238E27FC236}">
                <a16:creationId xmlns:a16="http://schemas.microsoft.com/office/drawing/2014/main" id="{3004AB13-856F-3541-D038-69CC77B11F7B}"/>
              </a:ext>
            </a:extLst>
          </p:cNvPr>
          <p:cNvCxnSpPr/>
          <p:nvPr/>
        </p:nvCxnSpPr>
        <p:spPr bwMode="auto">
          <a:xfrm>
            <a:off x="1114855" y="5285571"/>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47A6DFAB-A8DA-CC49-86C8-75354D03ECA7}"/>
              </a:ext>
            </a:extLst>
          </p:cNvPr>
          <p:cNvSpPr txBox="1"/>
          <p:nvPr/>
        </p:nvSpPr>
        <p:spPr bwMode="auto">
          <a:xfrm>
            <a:off x="5723367" y="5157192"/>
            <a:ext cx="960545" cy="261610"/>
          </a:xfrm>
          <a:prstGeom prst="rect">
            <a:avLst/>
          </a:prstGeom>
          <a:noFill/>
        </p:spPr>
        <p:txBody>
          <a:bodyPr wrap="square" rtlCol="0">
            <a:spAutoFit/>
          </a:bodyPr>
          <a:lstStyle/>
          <a:p>
            <a:r>
              <a:rPr lang="fr-FR" sz="1100" b="1" dirty="0">
                <a:solidFill>
                  <a:schemeClr val="accent1">
                    <a:lumMod val="75000"/>
                  </a:schemeClr>
                </a:solidFill>
              </a:rPr>
              <a:t>10,5%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6" name="Flèche : droite 5">
            <a:extLst>
              <a:ext uri="{FF2B5EF4-FFF2-40B4-BE49-F238E27FC236}">
                <a16:creationId xmlns:a16="http://schemas.microsoft.com/office/drawing/2014/main" id="{EDB8947D-6F91-6291-2D62-C58D24E207CA}"/>
              </a:ext>
            </a:extLst>
          </p:cNvPr>
          <p:cNvSpPr/>
          <p:nvPr/>
        </p:nvSpPr>
        <p:spPr bwMode="auto">
          <a:xfrm>
            <a:off x="6744072" y="4007969"/>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01E344EB-7F30-E3BA-7D8D-36731F5DF4EE}"/>
              </a:ext>
            </a:extLst>
          </p:cNvPr>
          <p:cNvPicPr>
            <a:picLocks noChangeAspect="1"/>
          </p:cNvPicPr>
          <p:nvPr/>
        </p:nvPicPr>
        <p:blipFill>
          <a:blip r:embed="rId5"/>
          <a:stretch>
            <a:fillRect/>
          </a:stretch>
        </p:blipFill>
        <p:spPr>
          <a:xfrm>
            <a:off x="8186543" y="3429001"/>
            <a:ext cx="4041281" cy="2046814"/>
          </a:xfrm>
          <a:prstGeom prst="rect">
            <a:avLst/>
          </a:prstGeom>
        </p:spPr>
      </p:pic>
      <p:sp>
        <p:nvSpPr>
          <p:cNvPr id="11" name="Espace réservé du numéro de diapositive 1">
            <a:extLst>
              <a:ext uri="{FF2B5EF4-FFF2-40B4-BE49-F238E27FC236}">
                <a16:creationId xmlns:a16="http://schemas.microsoft.com/office/drawing/2014/main" id="{1538B7F4-E0B5-BB5E-B797-7DD8AAE94043}"/>
              </a:ext>
            </a:extLst>
          </p:cNvPr>
          <p:cNvSpPr>
            <a:spLocks noGrp="1"/>
          </p:cNvSpPr>
          <p:nvPr>
            <p:ph type="sldNum" sz="quarter" idx="12"/>
          </p:nvPr>
        </p:nvSpPr>
        <p:spPr bwMode="auto">
          <a:xfrm>
            <a:off x="7974041" y="6356350"/>
            <a:ext cx="4016319" cy="365125"/>
          </a:xfrm>
        </p:spPr>
        <p:txBody>
          <a:bodyPr/>
          <a:lstStyle/>
          <a:p>
            <a:pPr>
              <a:defRPr/>
            </a:pPr>
            <a:r>
              <a:rPr lang="fr-FR" dirty="0"/>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3" name="Image 2"/>
          <p:cNvPicPr>
            <a:picLocks noChangeAspect="1"/>
          </p:cNvPicPr>
          <p:nvPr/>
        </p:nvPicPr>
        <p:blipFill rotWithShape="1">
          <a:blip r:embed="rId3"/>
          <a:srcRect l="27163" t="29741" r="27950" b="27827"/>
          <a:stretch/>
        </p:blipFill>
        <p:spPr bwMode="auto">
          <a:xfrm>
            <a:off x="47328" y="2060848"/>
            <a:ext cx="7177289" cy="3816424"/>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graphicFrame>
        <p:nvGraphicFramePr>
          <p:cNvPr id="12" name="Tableau 11"/>
          <p:cNvGraphicFramePr>
            <a:graphicFrameLocks noGrp="1"/>
          </p:cNvGraphicFramePr>
          <p:nvPr/>
        </p:nvGraphicFramePr>
        <p:xfrm>
          <a:off x="7536160" y="1444348"/>
          <a:ext cx="4334738" cy="510508"/>
        </p:xfrm>
        <a:graphic>
          <a:graphicData uri="http://schemas.openxmlformats.org/drawingml/2006/table">
            <a:tbl>
              <a:tblPr/>
              <a:tblGrid>
                <a:gridCol w="4334738">
                  <a:extLst>
                    <a:ext uri="{9D8B030D-6E8A-4147-A177-3AD203B41FA5}">
                      <a16:colId xmlns:a16="http://schemas.microsoft.com/office/drawing/2014/main" val="20000"/>
                    </a:ext>
                  </a:extLst>
                </a:gridCol>
              </a:tblGrid>
              <a:tr h="485545">
                <a:tc>
                  <a:txBody>
                    <a:bodyPr/>
                    <a:lstStyle/>
                    <a:p>
                      <a:pPr marL="0" marR="0" indent="0" algn="ctr"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prise en compte des procédures par les professionnels</a:t>
                      </a:r>
                      <a:endParaRPr/>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4" name="Rectangle 13"/>
          <p:cNvSpPr/>
          <p:nvPr/>
        </p:nvSpPr>
        <p:spPr bwMode="auto">
          <a:xfrm>
            <a:off x="1415479" y="6066313"/>
            <a:ext cx="3490058" cy="276999"/>
          </a:xfrm>
          <a:prstGeom prst="rect">
            <a:avLst/>
          </a:prstGeom>
        </p:spPr>
        <p:txBody>
          <a:bodyPr wrap="none">
            <a:spAutoFit/>
          </a:bodyPr>
          <a:lstStyle/>
          <a:p>
            <a:pPr lvl="0">
              <a:defRPr/>
            </a:pPr>
            <a:r>
              <a:rPr lang="fr-FR" sz="1200" i="1">
                <a:solidFill>
                  <a:prstClr val="black"/>
                </a:solidFill>
              </a:rPr>
              <a:t>Fig.15 Dispersion du score 3- Respect des procédures </a:t>
            </a:r>
          </a:p>
        </p:txBody>
      </p:sp>
      <p:pic>
        <p:nvPicPr>
          <p:cNvPr id="2" name="Image 1">
            <a:extLst>
              <a:ext uri="{FF2B5EF4-FFF2-40B4-BE49-F238E27FC236}">
                <a16:creationId xmlns:a16="http://schemas.microsoft.com/office/drawing/2014/main" id="{DC2B9FE4-41BF-FB54-0096-573EBEA62D46}"/>
              </a:ext>
            </a:extLst>
          </p:cNvPr>
          <p:cNvPicPr>
            <a:picLocks noChangeAspect="1"/>
          </p:cNvPicPr>
          <p:nvPr/>
        </p:nvPicPr>
        <p:blipFill>
          <a:blip r:embed="rId4"/>
          <a:stretch>
            <a:fillRect/>
          </a:stretch>
        </p:blipFill>
        <p:spPr bwMode="auto">
          <a:xfrm>
            <a:off x="9646085" y="6089586"/>
            <a:ext cx="669452" cy="768414"/>
          </a:xfrm>
          <a:prstGeom prst="rect">
            <a:avLst/>
          </a:prstGeom>
        </p:spPr>
      </p:pic>
      <p:cxnSp>
        <p:nvCxnSpPr>
          <p:cNvPr id="4" name="Connecteur droit 3">
            <a:extLst>
              <a:ext uri="{FF2B5EF4-FFF2-40B4-BE49-F238E27FC236}">
                <a16:creationId xmlns:a16="http://schemas.microsoft.com/office/drawing/2014/main" id="{34E49085-9D8B-0249-5E63-FC2F108D4AE6}"/>
              </a:ext>
            </a:extLst>
          </p:cNvPr>
          <p:cNvCxnSpPr/>
          <p:nvPr/>
        </p:nvCxnSpPr>
        <p:spPr bwMode="auto">
          <a:xfrm>
            <a:off x="1091720" y="4233672"/>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70F687F4-3F04-F2DB-606C-A7548D7751B1}"/>
              </a:ext>
            </a:extLst>
          </p:cNvPr>
          <p:cNvSpPr txBox="1"/>
          <p:nvPr/>
        </p:nvSpPr>
        <p:spPr bwMode="auto">
          <a:xfrm>
            <a:off x="5658204" y="4026838"/>
            <a:ext cx="960545" cy="261610"/>
          </a:xfrm>
          <a:prstGeom prst="rect">
            <a:avLst/>
          </a:prstGeom>
          <a:noFill/>
        </p:spPr>
        <p:txBody>
          <a:bodyPr wrap="square" rtlCol="0">
            <a:spAutoFit/>
          </a:bodyPr>
          <a:lstStyle/>
          <a:p>
            <a:r>
              <a:rPr lang="fr-FR" sz="1100" b="1" dirty="0">
                <a:solidFill>
                  <a:schemeClr val="accent1">
                    <a:lumMod val="75000"/>
                  </a:schemeClr>
                </a:solidFill>
              </a:rPr>
              <a:t>47,3%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6" name="Flèche : droite 5">
            <a:extLst>
              <a:ext uri="{FF2B5EF4-FFF2-40B4-BE49-F238E27FC236}">
                <a16:creationId xmlns:a16="http://schemas.microsoft.com/office/drawing/2014/main" id="{BCB23448-14F5-DD85-E30E-96AF26428197}"/>
              </a:ext>
            </a:extLst>
          </p:cNvPr>
          <p:cNvSpPr/>
          <p:nvPr/>
        </p:nvSpPr>
        <p:spPr bwMode="auto">
          <a:xfrm>
            <a:off x="6888088" y="3882140"/>
            <a:ext cx="823471" cy="321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FCDB7F3-9279-CA43-9B50-0BFED6F0AB58}"/>
              </a:ext>
            </a:extLst>
          </p:cNvPr>
          <p:cNvPicPr>
            <a:picLocks noChangeAspect="1"/>
          </p:cNvPicPr>
          <p:nvPr/>
        </p:nvPicPr>
        <p:blipFill>
          <a:blip r:embed="rId5"/>
          <a:stretch>
            <a:fillRect/>
          </a:stretch>
        </p:blipFill>
        <p:spPr>
          <a:xfrm>
            <a:off x="7885003" y="3035681"/>
            <a:ext cx="4187661" cy="2050209"/>
          </a:xfrm>
          <a:prstGeom prst="rect">
            <a:avLst/>
          </a:prstGeom>
        </p:spPr>
      </p:pic>
      <p:sp>
        <p:nvSpPr>
          <p:cNvPr id="11" name="Espace réservé du numéro de diapositive 1">
            <a:extLst>
              <a:ext uri="{FF2B5EF4-FFF2-40B4-BE49-F238E27FC236}">
                <a16:creationId xmlns:a16="http://schemas.microsoft.com/office/drawing/2014/main" id="{65A858FF-BAD2-40A3-2EA1-D81B6DD6E93D}"/>
              </a:ext>
            </a:extLst>
          </p:cNvPr>
          <p:cNvSpPr>
            <a:spLocks noGrp="1"/>
          </p:cNvSpPr>
          <p:nvPr>
            <p:ph type="sldNum" sz="quarter" idx="12"/>
          </p:nvPr>
        </p:nvSpPr>
        <p:spPr bwMode="auto">
          <a:xfrm>
            <a:off x="7974041" y="6356350"/>
            <a:ext cx="4016319" cy="365125"/>
          </a:xfrm>
        </p:spPr>
        <p:txBody>
          <a:bodyPr/>
          <a:lstStyle/>
          <a:p>
            <a:pPr>
              <a:defRPr/>
            </a:pPr>
            <a:r>
              <a:rPr lang="fr-FR" dirty="0"/>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sp>
        <p:nvSpPr>
          <p:cNvPr id="19" name="Titre 1"/>
          <p:cNvSpPr txBox="1"/>
          <p:nvPr/>
        </p:nvSpPr>
        <p:spPr bwMode="auto">
          <a:xfrm>
            <a:off x="1565879" y="6069151"/>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pic>
        <p:nvPicPr>
          <p:cNvPr id="17" name="Image 16"/>
          <p:cNvPicPr>
            <a:picLocks noChangeAspect="1"/>
          </p:cNvPicPr>
          <p:nvPr/>
        </p:nvPicPr>
        <p:blipFill>
          <a:blip r:embed="rId2"/>
          <a:stretch/>
        </p:blipFill>
        <p:spPr bwMode="auto">
          <a:xfrm>
            <a:off x="10522823" y="6204812"/>
            <a:ext cx="1138211" cy="516662"/>
          </a:xfrm>
          <a:prstGeom prst="rect">
            <a:avLst/>
          </a:prstGeom>
        </p:spPr>
      </p:pic>
      <p:sp>
        <p:nvSpPr>
          <p:cNvPr id="3" name="Espace réservé du numéro de diapositive 2"/>
          <p:cNvSpPr>
            <a:spLocks noGrp="1"/>
          </p:cNvSpPr>
          <p:nvPr>
            <p:ph type="sldNum" sz="quarter" idx="4294967295"/>
          </p:nvPr>
        </p:nvSpPr>
        <p:spPr bwMode="auto">
          <a:xfrm>
            <a:off x="9401878" y="6374532"/>
            <a:ext cx="2743200" cy="365125"/>
          </a:xfrm>
        </p:spPr>
        <p:txBody>
          <a:bodyPr/>
          <a:lstStyle/>
          <a:p>
            <a:pPr>
              <a:defRPr/>
            </a:pPr>
            <a:fld id="{A5B26AE7-1EF8-6447-85CD-8FFA54DD2163}" type="slidenum">
              <a:rPr lang="fr-FR"/>
              <a:t>24</a:t>
            </a:fld>
            <a:endParaRPr lang="fr-FR"/>
          </a:p>
        </p:txBody>
      </p:sp>
      <p:pic>
        <p:nvPicPr>
          <p:cNvPr id="5" name="Image 4"/>
          <p:cNvPicPr>
            <a:picLocks noChangeAspect="1"/>
          </p:cNvPicPr>
          <p:nvPr/>
        </p:nvPicPr>
        <p:blipFill>
          <a:blip r:embed="rId3"/>
          <a:srcRect l="25137" t="45696" r="29976" b="44308"/>
          <a:stretch/>
        </p:blipFill>
        <p:spPr bwMode="auto">
          <a:xfrm>
            <a:off x="253701" y="2358105"/>
            <a:ext cx="12071930" cy="1512168"/>
          </a:xfrm>
          <a:prstGeom prst="rect">
            <a:avLst/>
          </a:prstGeom>
        </p:spPr>
      </p:pic>
      <p:sp>
        <p:nvSpPr>
          <p:cNvPr id="10" name="Rectangle 9"/>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pic>
        <p:nvPicPr>
          <p:cNvPr id="13" name="Image 12"/>
          <p:cNvPicPr>
            <a:picLocks noChangeAspect="1"/>
          </p:cNvPicPr>
          <p:nvPr/>
        </p:nvPicPr>
        <p:blipFill>
          <a:blip r:embed="rId4"/>
          <a:stretch/>
        </p:blipFill>
        <p:spPr bwMode="auto">
          <a:xfrm>
            <a:off x="10290960" y="846607"/>
            <a:ext cx="1601938" cy="1601938"/>
          </a:xfrm>
          <a:prstGeom prst="rect">
            <a:avLst/>
          </a:prstGeom>
        </p:spPr>
      </p:pic>
      <p:sp>
        <p:nvSpPr>
          <p:cNvPr id="12" name="Rectangle 11"/>
          <p:cNvSpPr/>
          <p:nvPr/>
        </p:nvSpPr>
        <p:spPr bwMode="auto">
          <a:xfrm>
            <a:off x="1415479" y="6066313"/>
            <a:ext cx="6151043" cy="276999"/>
          </a:xfrm>
          <a:prstGeom prst="rect">
            <a:avLst/>
          </a:prstGeom>
        </p:spPr>
        <p:txBody>
          <a:bodyPr wrap="none">
            <a:spAutoFit/>
          </a:bodyPr>
          <a:lstStyle/>
          <a:p>
            <a:pPr lvl="0">
              <a:defRPr/>
            </a:pPr>
            <a:r>
              <a:rPr lang="fr-FR" sz="1200" i="1">
                <a:solidFill>
                  <a:prstClr val="black"/>
                </a:solidFill>
              </a:rPr>
              <a:t>Fig.16 Les points pour lesquels il y a pas de consensus au sein des répondants au niveau national</a:t>
            </a:r>
          </a:p>
        </p:txBody>
      </p:sp>
      <p:pic>
        <p:nvPicPr>
          <p:cNvPr id="2" name="Image 1">
            <a:extLst>
              <a:ext uri="{FF2B5EF4-FFF2-40B4-BE49-F238E27FC236}">
                <a16:creationId xmlns:a16="http://schemas.microsoft.com/office/drawing/2014/main" id="{5EBF24C2-147C-AF93-299A-5BF48E45474C}"/>
              </a:ext>
            </a:extLst>
          </p:cNvPr>
          <p:cNvPicPr>
            <a:picLocks noChangeAspect="1"/>
          </p:cNvPicPr>
          <p:nvPr/>
        </p:nvPicPr>
        <p:blipFill>
          <a:blip r:embed="rId5"/>
          <a:stretch>
            <a:fillRect/>
          </a:stretch>
        </p:blipFill>
        <p:spPr bwMode="auto">
          <a:xfrm>
            <a:off x="9853371" y="6011393"/>
            <a:ext cx="669452" cy="768414"/>
          </a:xfrm>
          <a:prstGeom prst="rect">
            <a:avLst/>
          </a:prstGeom>
        </p:spPr>
      </p:pic>
      <p:pic>
        <p:nvPicPr>
          <p:cNvPr id="6" name="Image 5">
            <a:extLst>
              <a:ext uri="{FF2B5EF4-FFF2-40B4-BE49-F238E27FC236}">
                <a16:creationId xmlns:a16="http://schemas.microsoft.com/office/drawing/2014/main" id="{9A73258A-0556-FF5C-4CE8-3788603B3BF3}"/>
              </a:ext>
            </a:extLst>
          </p:cNvPr>
          <p:cNvPicPr>
            <a:picLocks noChangeAspect="1"/>
          </p:cNvPicPr>
          <p:nvPr/>
        </p:nvPicPr>
        <p:blipFill>
          <a:blip r:embed="rId6"/>
          <a:stretch>
            <a:fillRect/>
          </a:stretch>
        </p:blipFill>
        <p:spPr>
          <a:xfrm>
            <a:off x="2063552" y="5095399"/>
            <a:ext cx="9898142" cy="705981"/>
          </a:xfrm>
          <a:prstGeom prst="rect">
            <a:avLst/>
          </a:prstGeom>
        </p:spPr>
      </p:pic>
      <p:sp>
        <p:nvSpPr>
          <p:cNvPr id="7" name="Flèche : angle droit 6">
            <a:extLst>
              <a:ext uri="{FF2B5EF4-FFF2-40B4-BE49-F238E27FC236}">
                <a16:creationId xmlns:a16="http://schemas.microsoft.com/office/drawing/2014/main" id="{A3D2AD7A-C29A-FB44-51E7-8F5B2593AF87}"/>
              </a:ext>
            </a:extLst>
          </p:cNvPr>
          <p:cNvSpPr/>
          <p:nvPr/>
        </p:nvSpPr>
        <p:spPr>
          <a:xfrm rot="5400000">
            <a:off x="325888" y="4356448"/>
            <a:ext cx="1106582" cy="107259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CD15AF6-F5F5-A5FB-D71F-CD728FF7F1D1}"/>
              </a:ext>
            </a:extLst>
          </p:cNvPr>
          <p:cNvSpPr txBox="1"/>
          <p:nvPr/>
        </p:nvSpPr>
        <p:spPr>
          <a:xfrm>
            <a:off x="1504889" y="5049272"/>
            <a:ext cx="641689" cy="369332"/>
          </a:xfrm>
          <a:prstGeom prst="rect">
            <a:avLst/>
          </a:prstGeom>
          <a:noFill/>
        </p:spPr>
        <p:txBody>
          <a:bodyPr wrap="square" rtlCol="0">
            <a:spAutoFit/>
          </a:bodyPr>
          <a:lstStyle/>
          <a:p>
            <a:r>
              <a:rPr lang="fr-FR" b="1" dirty="0" err="1">
                <a:solidFill>
                  <a:schemeClr val="accent1">
                    <a:lumMod val="75000"/>
                  </a:schemeClr>
                </a:solidFill>
              </a:rPr>
              <a:t>HdF</a:t>
            </a:r>
            <a:r>
              <a:rPr lang="fr-FR" b="1" dirty="0">
                <a:solidFill>
                  <a:schemeClr val="accent1">
                    <a:lumMod val="75000"/>
                  </a:schemeClr>
                </a:solidFill>
              </a:rPr>
              <a:t>:</a:t>
            </a:r>
          </a:p>
        </p:txBody>
      </p:sp>
      <p:pic>
        <p:nvPicPr>
          <p:cNvPr id="14" name="Image 13">
            <a:extLst>
              <a:ext uri="{FF2B5EF4-FFF2-40B4-BE49-F238E27FC236}">
                <a16:creationId xmlns:a16="http://schemas.microsoft.com/office/drawing/2014/main" id="{7A725BE3-FEC2-86D3-B2DD-F65DE2265472}"/>
              </a:ext>
            </a:extLst>
          </p:cNvPr>
          <p:cNvPicPr>
            <a:picLocks noChangeAspect="1"/>
          </p:cNvPicPr>
          <p:nvPr/>
        </p:nvPicPr>
        <p:blipFill>
          <a:blip r:embed="rId7"/>
          <a:stretch>
            <a:fillRect/>
          </a:stretch>
        </p:blipFill>
        <p:spPr>
          <a:xfrm>
            <a:off x="7601393" y="4942978"/>
            <a:ext cx="4229690" cy="15242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2" name="Image 1"/>
          <p:cNvPicPr>
            <a:picLocks noChangeAspect="1"/>
          </p:cNvPicPr>
          <p:nvPr/>
        </p:nvPicPr>
        <p:blipFill rotWithShape="1">
          <a:blip r:embed="rId3"/>
          <a:srcRect l="26882" t="30880" r="28343" b="24799"/>
          <a:stretch/>
        </p:blipFill>
        <p:spPr bwMode="auto">
          <a:xfrm>
            <a:off x="0" y="2060525"/>
            <a:ext cx="7135495" cy="3972960"/>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graphicFrame>
        <p:nvGraphicFramePr>
          <p:cNvPr id="12" name="Tableau 11"/>
          <p:cNvGraphicFramePr>
            <a:graphicFrameLocks noGrp="1"/>
          </p:cNvGraphicFramePr>
          <p:nvPr/>
        </p:nvGraphicFramePr>
        <p:xfrm>
          <a:off x="7562942" y="1147143"/>
          <a:ext cx="4334738" cy="510508"/>
        </p:xfrm>
        <a:graphic>
          <a:graphicData uri="http://schemas.openxmlformats.org/drawingml/2006/table">
            <a:tbl>
              <a:tblPr/>
              <a:tblGrid>
                <a:gridCol w="4334738">
                  <a:extLst>
                    <a:ext uri="{9D8B030D-6E8A-4147-A177-3AD203B41FA5}">
                      <a16:colId xmlns:a16="http://schemas.microsoft.com/office/drawing/2014/main" val="20000"/>
                    </a:ext>
                  </a:extLst>
                </a:gridCol>
              </a:tblGrid>
              <a:tr h="485545">
                <a:tc>
                  <a:txBody>
                    <a:bodyPr/>
                    <a:lstStyle/>
                    <a:p>
                      <a:pPr marL="0" marR="0" indent="0" algn="ctr"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qualité des informations à disposition des professionnels pour la prise en soins des résidents</a:t>
                      </a:r>
                      <a:endParaRPr/>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4" name="Rectangle 13"/>
          <p:cNvSpPr/>
          <p:nvPr/>
        </p:nvSpPr>
        <p:spPr bwMode="auto">
          <a:xfrm>
            <a:off x="1415479" y="6066313"/>
            <a:ext cx="4469493" cy="276999"/>
          </a:xfrm>
          <a:prstGeom prst="rect">
            <a:avLst/>
          </a:prstGeom>
        </p:spPr>
        <p:txBody>
          <a:bodyPr wrap="none">
            <a:spAutoFit/>
          </a:bodyPr>
          <a:lstStyle/>
          <a:p>
            <a:pPr lvl="0">
              <a:defRPr/>
            </a:pPr>
            <a:r>
              <a:rPr lang="fr-FR" sz="1200" i="1">
                <a:solidFill>
                  <a:prstClr val="black"/>
                </a:solidFill>
              </a:rPr>
              <a:t>Fig.17 Dispersion du score 4-Transmissions et partage d’informations</a:t>
            </a:r>
          </a:p>
        </p:txBody>
      </p:sp>
      <p:pic>
        <p:nvPicPr>
          <p:cNvPr id="3" name="Image 2">
            <a:extLst>
              <a:ext uri="{FF2B5EF4-FFF2-40B4-BE49-F238E27FC236}">
                <a16:creationId xmlns:a16="http://schemas.microsoft.com/office/drawing/2014/main" id="{E14AE410-4348-7C69-2FA7-B5041AC2C2C5}"/>
              </a:ext>
            </a:extLst>
          </p:cNvPr>
          <p:cNvPicPr>
            <a:picLocks noChangeAspect="1"/>
          </p:cNvPicPr>
          <p:nvPr/>
        </p:nvPicPr>
        <p:blipFill>
          <a:blip r:embed="rId4"/>
          <a:stretch>
            <a:fillRect/>
          </a:stretch>
        </p:blipFill>
        <p:spPr bwMode="auto">
          <a:xfrm>
            <a:off x="9646085" y="6089586"/>
            <a:ext cx="669452" cy="768414"/>
          </a:xfrm>
          <a:prstGeom prst="rect">
            <a:avLst/>
          </a:prstGeom>
        </p:spPr>
      </p:pic>
      <p:cxnSp>
        <p:nvCxnSpPr>
          <p:cNvPr id="4" name="Connecteur droit 3">
            <a:extLst>
              <a:ext uri="{FF2B5EF4-FFF2-40B4-BE49-F238E27FC236}">
                <a16:creationId xmlns:a16="http://schemas.microsoft.com/office/drawing/2014/main" id="{86C7AA63-30E3-6F28-143A-4D21CE2C4AA8}"/>
              </a:ext>
            </a:extLst>
          </p:cNvPr>
          <p:cNvCxnSpPr/>
          <p:nvPr/>
        </p:nvCxnSpPr>
        <p:spPr bwMode="auto">
          <a:xfrm>
            <a:off x="1127448" y="3573016"/>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113E8E8-B2F8-26E6-A6E1-FB5256B9E4C0}"/>
              </a:ext>
            </a:extLst>
          </p:cNvPr>
          <p:cNvSpPr txBox="1"/>
          <p:nvPr/>
        </p:nvSpPr>
        <p:spPr bwMode="auto">
          <a:xfrm>
            <a:off x="6602397" y="3442211"/>
            <a:ext cx="960545" cy="261610"/>
          </a:xfrm>
          <a:prstGeom prst="rect">
            <a:avLst/>
          </a:prstGeom>
          <a:noFill/>
        </p:spPr>
        <p:txBody>
          <a:bodyPr wrap="square" rtlCol="0">
            <a:spAutoFit/>
          </a:bodyPr>
          <a:lstStyle/>
          <a:p>
            <a:r>
              <a:rPr lang="fr-FR" sz="1100" b="1" dirty="0">
                <a:solidFill>
                  <a:schemeClr val="accent1">
                    <a:lumMod val="75000"/>
                  </a:schemeClr>
                </a:solidFill>
              </a:rPr>
              <a:t>72,3%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6" name="Flèche : droite 5">
            <a:extLst>
              <a:ext uri="{FF2B5EF4-FFF2-40B4-BE49-F238E27FC236}">
                <a16:creationId xmlns:a16="http://schemas.microsoft.com/office/drawing/2014/main" id="{8CF5D2B3-7D60-C27B-D1FD-EA4646363D8E}"/>
              </a:ext>
            </a:extLst>
          </p:cNvPr>
          <p:cNvSpPr/>
          <p:nvPr/>
        </p:nvSpPr>
        <p:spPr bwMode="auto">
          <a:xfrm>
            <a:off x="6744072" y="4201764"/>
            <a:ext cx="957658" cy="425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2E3D52AD-E51E-72F4-BA5A-88C2D23C1296}"/>
              </a:ext>
            </a:extLst>
          </p:cNvPr>
          <p:cNvPicPr>
            <a:picLocks noChangeAspect="1"/>
          </p:cNvPicPr>
          <p:nvPr/>
        </p:nvPicPr>
        <p:blipFill>
          <a:blip r:embed="rId5"/>
          <a:stretch>
            <a:fillRect/>
          </a:stretch>
        </p:blipFill>
        <p:spPr>
          <a:xfrm>
            <a:off x="7793800" y="3140968"/>
            <a:ext cx="4374022" cy="2254711"/>
          </a:xfrm>
          <a:prstGeom prst="rect">
            <a:avLst/>
          </a:prstGeom>
        </p:spPr>
      </p:pic>
      <p:sp>
        <p:nvSpPr>
          <p:cNvPr id="11" name="Espace réservé du numéro de diapositive 1">
            <a:extLst>
              <a:ext uri="{FF2B5EF4-FFF2-40B4-BE49-F238E27FC236}">
                <a16:creationId xmlns:a16="http://schemas.microsoft.com/office/drawing/2014/main" id="{45699047-6BEC-1E01-394A-667982B0403B}"/>
              </a:ext>
            </a:extLst>
          </p:cNvPr>
          <p:cNvSpPr>
            <a:spLocks noGrp="1"/>
          </p:cNvSpPr>
          <p:nvPr>
            <p:ph type="sldNum" sz="quarter" idx="12"/>
          </p:nvPr>
        </p:nvSpPr>
        <p:spPr bwMode="auto">
          <a:xfrm>
            <a:off x="7974041" y="6356350"/>
            <a:ext cx="4016319" cy="365125"/>
          </a:xfrm>
        </p:spPr>
        <p:txBody>
          <a:bodyPr/>
          <a:lstStyle/>
          <a:p>
            <a:pPr>
              <a:defRPr/>
            </a:pPr>
            <a:r>
              <a:rPr lang="fr-FR" dirty="0"/>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3" name="Image 2"/>
          <p:cNvPicPr>
            <a:picLocks noChangeAspect="1"/>
          </p:cNvPicPr>
          <p:nvPr/>
        </p:nvPicPr>
        <p:blipFill rotWithShape="1">
          <a:blip r:embed="rId3"/>
          <a:srcRect l="35825" t="30593" r="37400" b="44401"/>
          <a:stretch/>
        </p:blipFill>
        <p:spPr bwMode="auto">
          <a:xfrm>
            <a:off x="27384" y="2335816"/>
            <a:ext cx="7364760" cy="3868997"/>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sp>
        <p:nvSpPr>
          <p:cNvPr id="12" name="Rectangle 11"/>
          <p:cNvSpPr/>
          <p:nvPr/>
        </p:nvSpPr>
        <p:spPr bwMode="auto">
          <a:xfrm>
            <a:off x="1168105" y="6329435"/>
            <a:ext cx="4907113" cy="276999"/>
          </a:xfrm>
          <a:prstGeom prst="rect">
            <a:avLst/>
          </a:prstGeom>
        </p:spPr>
        <p:txBody>
          <a:bodyPr wrap="none">
            <a:spAutoFit/>
          </a:bodyPr>
          <a:lstStyle/>
          <a:p>
            <a:pPr lvl="0">
              <a:defRPr/>
            </a:pPr>
            <a:r>
              <a:rPr lang="fr-FR" sz="1200" i="1" dirty="0">
                <a:solidFill>
                  <a:prstClr val="black"/>
                </a:solidFill>
              </a:rPr>
              <a:t>Fig.18 Dispersion du score 5-Alerte et retour d’expérience autour d’incidents</a:t>
            </a:r>
          </a:p>
        </p:txBody>
      </p:sp>
      <p:graphicFrame>
        <p:nvGraphicFramePr>
          <p:cNvPr id="13" name="Tableau 12"/>
          <p:cNvGraphicFramePr>
            <a:graphicFrameLocks noGrp="1"/>
          </p:cNvGraphicFramePr>
          <p:nvPr/>
        </p:nvGraphicFramePr>
        <p:xfrm>
          <a:off x="7562942" y="1147143"/>
          <a:ext cx="4334738" cy="510508"/>
        </p:xfrm>
        <a:graphic>
          <a:graphicData uri="http://schemas.openxmlformats.org/drawingml/2006/table">
            <a:tbl>
              <a:tblPr/>
              <a:tblGrid>
                <a:gridCol w="4334738">
                  <a:extLst>
                    <a:ext uri="{9D8B030D-6E8A-4147-A177-3AD203B41FA5}">
                      <a16:colId xmlns:a16="http://schemas.microsoft.com/office/drawing/2014/main" val="20000"/>
                    </a:ext>
                  </a:extLst>
                </a:gridCol>
              </a:tblGrid>
              <a:tr h="485545">
                <a:tc>
                  <a:txBody>
                    <a:bodyPr/>
                    <a:lstStyle/>
                    <a:p>
                      <a:pPr lvl="0">
                        <a:defRPr/>
                      </a:pPr>
                      <a:r>
                        <a:rPr lang="fr-FR" sz="1400">
                          <a:solidFill>
                            <a:srgbClr val="5B9BD5">
                              <a:lumMod val="50000"/>
                            </a:srgbClr>
                          </a:solidFill>
                          <a:latin typeface="Tahoma"/>
                          <a:ea typeface="Tahoma"/>
                          <a:cs typeface="Tahoma"/>
                        </a:rPr>
                        <a:t>traitement d’incidents potentiels ou avérés, et la recherche concertée de solutions</a:t>
                      </a:r>
                      <a:endParaRPr lang="fr-FR" sz="1400">
                        <a:solidFill>
                          <a:prstClr val="black"/>
                        </a:solidFill>
                      </a:endParaRPr>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pic>
        <p:nvPicPr>
          <p:cNvPr id="2" name="Image 1">
            <a:extLst>
              <a:ext uri="{FF2B5EF4-FFF2-40B4-BE49-F238E27FC236}">
                <a16:creationId xmlns:a16="http://schemas.microsoft.com/office/drawing/2014/main" id="{F90C8ED6-50FE-4C7D-0AAF-013C48C08A1A}"/>
              </a:ext>
            </a:extLst>
          </p:cNvPr>
          <p:cNvPicPr>
            <a:picLocks noChangeAspect="1"/>
          </p:cNvPicPr>
          <p:nvPr/>
        </p:nvPicPr>
        <p:blipFill>
          <a:blip r:embed="rId4"/>
          <a:stretch>
            <a:fillRect/>
          </a:stretch>
        </p:blipFill>
        <p:spPr bwMode="auto">
          <a:xfrm>
            <a:off x="9646085" y="6089586"/>
            <a:ext cx="669452" cy="768414"/>
          </a:xfrm>
          <a:prstGeom prst="rect">
            <a:avLst/>
          </a:prstGeom>
        </p:spPr>
      </p:pic>
      <p:cxnSp>
        <p:nvCxnSpPr>
          <p:cNvPr id="4" name="Connecteur droit 3">
            <a:extLst>
              <a:ext uri="{FF2B5EF4-FFF2-40B4-BE49-F238E27FC236}">
                <a16:creationId xmlns:a16="http://schemas.microsoft.com/office/drawing/2014/main" id="{6DDC172C-5354-5CE1-52B7-03E12A26AD13}"/>
              </a:ext>
            </a:extLst>
          </p:cNvPr>
          <p:cNvCxnSpPr/>
          <p:nvPr/>
        </p:nvCxnSpPr>
        <p:spPr bwMode="auto">
          <a:xfrm>
            <a:off x="1163360" y="3560984"/>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C102AD-96CB-FBFD-28BA-12A297CB6AB7}"/>
              </a:ext>
            </a:extLst>
          </p:cNvPr>
          <p:cNvSpPr txBox="1"/>
          <p:nvPr/>
        </p:nvSpPr>
        <p:spPr bwMode="auto">
          <a:xfrm>
            <a:off x="5735960" y="3552550"/>
            <a:ext cx="960545" cy="261610"/>
          </a:xfrm>
          <a:prstGeom prst="rect">
            <a:avLst/>
          </a:prstGeom>
          <a:noFill/>
        </p:spPr>
        <p:txBody>
          <a:bodyPr wrap="square" rtlCol="0">
            <a:spAutoFit/>
          </a:bodyPr>
          <a:lstStyle/>
          <a:p>
            <a:r>
              <a:rPr lang="fr-FR" sz="1100" b="1" dirty="0">
                <a:solidFill>
                  <a:schemeClr val="accent1">
                    <a:lumMod val="75000"/>
                  </a:schemeClr>
                </a:solidFill>
              </a:rPr>
              <a:t>81,4%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6" name="Flèche : droite 5">
            <a:extLst>
              <a:ext uri="{FF2B5EF4-FFF2-40B4-BE49-F238E27FC236}">
                <a16:creationId xmlns:a16="http://schemas.microsoft.com/office/drawing/2014/main" id="{524D64AE-39BE-2BD7-D4BC-7AD87543002C}"/>
              </a:ext>
            </a:extLst>
          </p:cNvPr>
          <p:cNvSpPr/>
          <p:nvPr/>
        </p:nvSpPr>
        <p:spPr bwMode="auto">
          <a:xfrm>
            <a:off x="6456040" y="4118139"/>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CEB40CE6-78EA-54BC-713F-AFAE3D70278F}"/>
              </a:ext>
            </a:extLst>
          </p:cNvPr>
          <p:cNvPicPr>
            <a:picLocks noChangeAspect="1"/>
          </p:cNvPicPr>
          <p:nvPr/>
        </p:nvPicPr>
        <p:blipFill>
          <a:blip r:embed="rId5"/>
          <a:stretch>
            <a:fillRect/>
          </a:stretch>
        </p:blipFill>
        <p:spPr>
          <a:xfrm>
            <a:off x="8065526" y="3256775"/>
            <a:ext cx="4062140" cy="1995723"/>
          </a:xfrm>
          <a:prstGeom prst="rect">
            <a:avLst/>
          </a:prstGeom>
        </p:spPr>
      </p:pic>
      <p:sp>
        <p:nvSpPr>
          <p:cNvPr id="11" name="Espace réservé du numéro de diapositive 1">
            <a:extLst>
              <a:ext uri="{FF2B5EF4-FFF2-40B4-BE49-F238E27FC236}">
                <a16:creationId xmlns:a16="http://schemas.microsoft.com/office/drawing/2014/main" id="{E5242A61-78A5-5E51-AFEE-62D0BB5FD0E1}"/>
              </a:ext>
            </a:extLst>
          </p:cNvPr>
          <p:cNvSpPr>
            <a:spLocks noGrp="1"/>
          </p:cNvSpPr>
          <p:nvPr>
            <p:ph type="sldNum" sz="quarter" idx="12"/>
          </p:nvPr>
        </p:nvSpPr>
        <p:spPr bwMode="auto">
          <a:xfrm>
            <a:off x="7974041" y="6356350"/>
            <a:ext cx="4016319" cy="365125"/>
          </a:xfrm>
        </p:spPr>
        <p:txBody>
          <a:bodyPr/>
          <a:lstStyle/>
          <a:p>
            <a:pPr>
              <a:defRPr/>
            </a:pPr>
            <a:r>
              <a:rPr lang="fr-FR" dirty="0"/>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5"/>
          <p:cNvSpPr txBox="1"/>
          <p:nvPr/>
        </p:nvSpPr>
        <p:spPr bwMode="auto">
          <a:xfrm rot="21434738">
            <a:off x="1279103" y="334993"/>
            <a:ext cx="8539517"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Evaluation globale de la sécurité des résidents</a:t>
            </a:r>
            <a:endParaRPr/>
          </a:p>
        </p:txBody>
      </p:sp>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sp>
        <p:nvSpPr>
          <p:cNvPr id="2" name="Espace réservé du numéro de diapositive 1"/>
          <p:cNvSpPr>
            <a:spLocks noGrp="1"/>
          </p:cNvSpPr>
          <p:nvPr>
            <p:ph type="sldNum" sz="quarter" idx="4294967295"/>
          </p:nvPr>
        </p:nvSpPr>
        <p:spPr bwMode="auto">
          <a:xfrm>
            <a:off x="9366780" y="6390331"/>
            <a:ext cx="2743200" cy="365125"/>
          </a:xfrm>
        </p:spPr>
        <p:txBody>
          <a:bodyPr/>
          <a:lstStyle/>
          <a:p>
            <a:pPr>
              <a:defRPr/>
            </a:pPr>
            <a:fld id="{A5B26AE7-1EF8-6447-85CD-8FFA54DD2163}" type="slidenum">
              <a:rPr lang="fr-FR"/>
              <a:t>27</a:t>
            </a:fld>
            <a:endParaRPr lang="fr-FR"/>
          </a:p>
        </p:txBody>
      </p:sp>
      <p:sp>
        <p:nvSpPr>
          <p:cNvPr id="9" name="Rectangle 8"/>
          <p:cNvSpPr/>
          <p:nvPr/>
        </p:nvSpPr>
        <p:spPr bwMode="auto">
          <a:xfrm rot="21440180">
            <a:off x="-321331" y="-1197873"/>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0" name="ZoneTexte 9"/>
          <p:cNvSpPr txBox="1"/>
          <p:nvPr/>
        </p:nvSpPr>
        <p:spPr bwMode="auto">
          <a:xfrm rot="21434738">
            <a:off x="81791" y="53596"/>
            <a:ext cx="6090129"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Items généraux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11" name="Image 10"/>
          <p:cNvPicPr>
            <a:picLocks noChangeAspect="1"/>
          </p:cNvPicPr>
          <p:nvPr/>
        </p:nvPicPr>
        <p:blipFill>
          <a:blip r:embed="rId2"/>
          <a:stretch/>
        </p:blipFill>
        <p:spPr bwMode="auto">
          <a:xfrm>
            <a:off x="10510687" y="6261959"/>
            <a:ext cx="1138211" cy="516662"/>
          </a:xfrm>
          <a:prstGeom prst="rect">
            <a:avLst/>
          </a:prstGeom>
        </p:spPr>
      </p:pic>
      <p:pic>
        <p:nvPicPr>
          <p:cNvPr id="3" name="Image 2"/>
          <p:cNvPicPr>
            <a:picLocks noChangeAspect="1"/>
          </p:cNvPicPr>
          <p:nvPr/>
        </p:nvPicPr>
        <p:blipFill>
          <a:blip r:embed="rId3"/>
          <a:stretch/>
        </p:blipFill>
        <p:spPr bwMode="auto">
          <a:xfrm>
            <a:off x="211104" y="926907"/>
            <a:ext cx="4082028" cy="1463178"/>
          </a:xfrm>
          <a:prstGeom prst="rect">
            <a:avLst/>
          </a:prstGeom>
        </p:spPr>
      </p:pic>
      <p:pic>
        <p:nvPicPr>
          <p:cNvPr id="7" name="Image 6"/>
          <p:cNvPicPr>
            <a:picLocks noChangeAspect="1"/>
          </p:cNvPicPr>
          <p:nvPr/>
        </p:nvPicPr>
        <p:blipFill>
          <a:blip r:embed="rId4"/>
          <a:stretch/>
        </p:blipFill>
        <p:spPr bwMode="auto">
          <a:xfrm>
            <a:off x="344954" y="2896235"/>
            <a:ext cx="3992454" cy="1432005"/>
          </a:xfrm>
          <a:prstGeom prst="rect">
            <a:avLst/>
          </a:prstGeom>
        </p:spPr>
      </p:pic>
      <p:pic>
        <p:nvPicPr>
          <p:cNvPr id="8" name="Image 7"/>
          <p:cNvPicPr>
            <a:picLocks noChangeAspect="1"/>
          </p:cNvPicPr>
          <p:nvPr/>
        </p:nvPicPr>
        <p:blipFill>
          <a:blip r:embed="rId5"/>
          <a:stretch/>
        </p:blipFill>
        <p:spPr bwMode="auto">
          <a:xfrm>
            <a:off x="414771" y="4867203"/>
            <a:ext cx="4025045" cy="1430830"/>
          </a:xfrm>
          <a:prstGeom prst="rect">
            <a:avLst/>
          </a:prstGeom>
        </p:spPr>
      </p:pic>
      <p:sp>
        <p:nvSpPr>
          <p:cNvPr id="14" name="Rectangle 13"/>
          <p:cNvSpPr/>
          <p:nvPr/>
        </p:nvSpPr>
        <p:spPr bwMode="auto">
          <a:xfrm>
            <a:off x="559988" y="6539387"/>
            <a:ext cx="3384260" cy="276999"/>
          </a:xfrm>
          <a:prstGeom prst="rect">
            <a:avLst/>
          </a:prstGeom>
        </p:spPr>
        <p:txBody>
          <a:bodyPr wrap="none">
            <a:spAutoFit/>
          </a:bodyPr>
          <a:lstStyle/>
          <a:p>
            <a:pPr lvl="0">
              <a:defRPr/>
            </a:pPr>
            <a:r>
              <a:rPr lang="fr-FR" sz="1200" i="1" dirty="0">
                <a:solidFill>
                  <a:prstClr val="black"/>
                </a:solidFill>
              </a:rPr>
              <a:t>Fig.19 Détails des réponses des questions E1, E2, E3</a:t>
            </a:r>
          </a:p>
        </p:txBody>
      </p:sp>
      <p:pic>
        <p:nvPicPr>
          <p:cNvPr id="5" name="Image 4">
            <a:extLst>
              <a:ext uri="{FF2B5EF4-FFF2-40B4-BE49-F238E27FC236}">
                <a16:creationId xmlns:a16="http://schemas.microsoft.com/office/drawing/2014/main" id="{BECCC30D-3418-73EE-9F05-16588471927C}"/>
              </a:ext>
            </a:extLst>
          </p:cNvPr>
          <p:cNvPicPr>
            <a:picLocks noChangeAspect="1"/>
          </p:cNvPicPr>
          <p:nvPr/>
        </p:nvPicPr>
        <p:blipFill>
          <a:blip r:embed="rId6"/>
          <a:stretch>
            <a:fillRect/>
          </a:stretch>
        </p:blipFill>
        <p:spPr bwMode="auto">
          <a:xfrm>
            <a:off x="9826259" y="6089586"/>
            <a:ext cx="669452" cy="768414"/>
          </a:xfrm>
          <a:prstGeom prst="rect">
            <a:avLst/>
          </a:prstGeom>
        </p:spPr>
      </p:pic>
      <p:pic>
        <p:nvPicPr>
          <p:cNvPr id="15" name="Image 14">
            <a:extLst>
              <a:ext uri="{FF2B5EF4-FFF2-40B4-BE49-F238E27FC236}">
                <a16:creationId xmlns:a16="http://schemas.microsoft.com/office/drawing/2014/main" id="{D256F20B-96C9-7AE6-7FBA-E174F4336FAE}"/>
              </a:ext>
            </a:extLst>
          </p:cNvPr>
          <p:cNvPicPr>
            <a:picLocks noChangeAspect="1"/>
          </p:cNvPicPr>
          <p:nvPr/>
        </p:nvPicPr>
        <p:blipFill>
          <a:blip r:embed="rId7"/>
          <a:stretch>
            <a:fillRect/>
          </a:stretch>
        </p:blipFill>
        <p:spPr>
          <a:xfrm>
            <a:off x="5918138" y="564849"/>
            <a:ext cx="6191842" cy="5500199"/>
          </a:xfrm>
          <a:prstGeom prst="rect">
            <a:avLst/>
          </a:prstGeom>
        </p:spPr>
      </p:pic>
      <p:sp>
        <p:nvSpPr>
          <p:cNvPr id="17" name="Flèche : droite 16">
            <a:extLst>
              <a:ext uri="{FF2B5EF4-FFF2-40B4-BE49-F238E27FC236}">
                <a16:creationId xmlns:a16="http://schemas.microsoft.com/office/drawing/2014/main" id="{E3702B21-F00B-A71E-CB6F-C96629764557}"/>
              </a:ext>
            </a:extLst>
          </p:cNvPr>
          <p:cNvSpPr/>
          <p:nvPr/>
        </p:nvSpPr>
        <p:spPr bwMode="auto">
          <a:xfrm>
            <a:off x="4583832" y="3278532"/>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589C1BC2-DE8B-EA9D-26BD-3B9144C0BDA5}"/>
              </a:ext>
            </a:extLst>
          </p:cNvPr>
          <p:cNvSpPr txBox="1"/>
          <p:nvPr/>
        </p:nvSpPr>
        <p:spPr bwMode="auto">
          <a:xfrm>
            <a:off x="4912820" y="2998287"/>
            <a:ext cx="648072" cy="369332"/>
          </a:xfrm>
          <a:prstGeom prst="rect">
            <a:avLst/>
          </a:prstGeom>
          <a:noFill/>
        </p:spPr>
        <p:txBody>
          <a:bodyPr wrap="square" rtlCol="0">
            <a:spAutoFit/>
          </a:bodyPr>
          <a:lstStyle/>
          <a:p>
            <a:r>
              <a:rPr lang="fr-FR" b="1" dirty="0" err="1">
                <a:solidFill>
                  <a:schemeClr val="accent1">
                    <a:lumMod val="75000"/>
                  </a:schemeClr>
                </a:solidFill>
              </a:rPr>
              <a:t>HdF</a:t>
            </a:r>
            <a:endParaRPr lang="fr-FR" b="1" dirty="0">
              <a:solidFill>
                <a:schemeClr val="accent1">
                  <a:lumMod val="75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5"/>
          <p:cNvSpPr txBox="1"/>
          <p:nvPr/>
        </p:nvSpPr>
        <p:spPr bwMode="auto">
          <a:xfrm rot="21434738">
            <a:off x="1279103" y="334993"/>
            <a:ext cx="8539517"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Evaluation globale de la sécurité des résidents</a:t>
            </a:r>
            <a:endParaRPr/>
          </a:p>
        </p:txBody>
      </p:sp>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sp>
        <p:nvSpPr>
          <p:cNvPr id="2" name="Espace réservé du numéro de diapositive 1"/>
          <p:cNvSpPr>
            <a:spLocks noGrp="1"/>
          </p:cNvSpPr>
          <p:nvPr>
            <p:ph type="sldNum" sz="quarter" idx="4294967295"/>
          </p:nvPr>
        </p:nvSpPr>
        <p:spPr bwMode="auto">
          <a:xfrm>
            <a:off x="9237696" y="6353872"/>
            <a:ext cx="2743200" cy="365125"/>
          </a:xfrm>
        </p:spPr>
        <p:txBody>
          <a:bodyPr/>
          <a:lstStyle/>
          <a:p>
            <a:pPr>
              <a:defRPr/>
            </a:pPr>
            <a:fld id="{A5B26AE7-1EF8-6447-85CD-8FFA54DD2163}" type="slidenum">
              <a:rPr lang="fr-FR"/>
              <a:t>28</a:t>
            </a:fld>
            <a:endParaRPr lang="fr-FR"/>
          </a:p>
        </p:txBody>
      </p:sp>
      <p:sp>
        <p:nvSpPr>
          <p:cNvPr id="9" name="Rectangle 8"/>
          <p:cNvSpPr/>
          <p:nvPr/>
        </p:nvSpPr>
        <p:spPr bwMode="auto">
          <a:xfrm rot="21440180">
            <a:off x="-321331" y="-1197873"/>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0" name="ZoneTexte 9"/>
          <p:cNvSpPr txBox="1"/>
          <p:nvPr/>
        </p:nvSpPr>
        <p:spPr bwMode="auto">
          <a:xfrm rot="21434738">
            <a:off x="81792" y="53596"/>
            <a:ext cx="6090129"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Items généraux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11" name="Image 10"/>
          <p:cNvPicPr>
            <a:picLocks noChangeAspect="1"/>
          </p:cNvPicPr>
          <p:nvPr/>
        </p:nvPicPr>
        <p:blipFill>
          <a:blip r:embed="rId2"/>
          <a:stretch/>
        </p:blipFill>
        <p:spPr bwMode="auto">
          <a:xfrm>
            <a:off x="10416480" y="6202335"/>
            <a:ext cx="1138211" cy="516662"/>
          </a:xfrm>
          <a:prstGeom prst="rect">
            <a:avLst/>
          </a:prstGeom>
        </p:spPr>
      </p:pic>
      <p:pic>
        <p:nvPicPr>
          <p:cNvPr id="4" name="Image 3"/>
          <p:cNvPicPr>
            <a:picLocks noChangeAspect="1"/>
          </p:cNvPicPr>
          <p:nvPr/>
        </p:nvPicPr>
        <p:blipFill>
          <a:blip r:embed="rId3"/>
          <a:stretch/>
        </p:blipFill>
        <p:spPr bwMode="auto">
          <a:xfrm>
            <a:off x="-20814" y="1933845"/>
            <a:ext cx="4633172" cy="2515150"/>
          </a:xfrm>
          <a:prstGeom prst="rect">
            <a:avLst/>
          </a:prstGeom>
        </p:spPr>
      </p:pic>
      <p:sp>
        <p:nvSpPr>
          <p:cNvPr id="13" name="Rectangle 12"/>
          <p:cNvSpPr/>
          <p:nvPr/>
        </p:nvSpPr>
        <p:spPr bwMode="auto">
          <a:xfrm>
            <a:off x="211104" y="4548906"/>
            <a:ext cx="3579826" cy="461665"/>
          </a:xfrm>
          <a:prstGeom prst="rect">
            <a:avLst/>
          </a:prstGeom>
        </p:spPr>
        <p:txBody>
          <a:bodyPr wrap="none">
            <a:spAutoFit/>
          </a:bodyPr>
          <a:lstStyle/>
          <a:p>
            <a:pPr lvl="0">
              <a:defRPr/>
            </a:pPr>
            <a:r>
              <a:rPr lang="fr-FR" sz="1200" i="1" dirty="0">
                <a:solidFill>
                  <a:prstClr val="black"/>
                </a:solidFill>
              </a:rPr>
              <a:t>Fig.20 Réponses à la question E4</a:t>
            </a:r>
            <a:endParaRPr dirty="0"/>
          </a:p>
          <a:p>
            <a:pPr lvl="0">
              <a:defRPr/>
            </a:pPr>
            <a:r>
              <a:rPr lang="fr-FR" sz="1200" i="1" dirty="0">
                <a:solidFill>
                  <a:prstClr val="black"/>
                </a:solidFill>
              </a:rPr>
              <a:t>Moyenne des pourcentages de répondants par EHPAD </a:t>
            </a:r>
          </a:p>
        </p:txBody>
      </p:sp>
      <p:pic>
        <p:nvPicPr>
          <p:cNvPr id="5" name="Image 4">
            <a:extLst>
              <a:ext uri="{FF2B5EF4-FFF2-40B4-BE49-F238E27FC236}">
                <a16:creationId xmlns:a16="http://schemas.microsoft.com/office/drawing/2014/main" id="{BECCC30D-3418-73EE-9F05-16588471927C}"/>
              </a:ext>
            </a:extLst>
          </p:cNvPr>
          <p:cNvPicPr>
            <a:picLocks noChangeAspect="1"/>
          </p:cNvPicPr>
          <p:nvPr/>
        </p:nvPicPr>
        <p:blipFill>
          <a:blip r:embed="rId4"/>
          <a:stretch>
            <a:fillRect/>
          </a:stretch>
        </p:blipFill>
        <p:spPr bwMode="auto">
          <a:xfrm>
            <a:off x="9655549" y="6021657"/>
            <a:ext cx="669452" cy="768414"/>
          </a:xfrm>
          <a:prstGeom prst="rect">
            <a:avLst/>
          </a:prstGeom>
        </p:spPr>
      </p:pic>
      <p:pic>
        <p:nvPicPr>
          <p:cNvPr id="15" name="Image 14">
            <a:extLst>
              <a:ext uri="{FF2B5EF4-FFF2-40B4-BE49-F238E27FC236}">
                <a16:creationId xmlns:a16="http://schemas.microsoft.com/office/drawing/2014/main" id="{0085AB82-DACF-6CC5-B558-596111EEB491}"/>
              </a:ext>
            </a:extLst>
          </p:cNvPr>
          <p:cNvPicPr>
            <a:picLocks noChangeAspect="1"/>
          </p:cNvPicPr>
          <p:nvPr/>
        </p:nvPicPr>
        <p:blipFill>
          <a:blip r:embed="rId5"/>
          <a:stretch>
            <a:fillRect/>
          </a:stretch>
        </p:blipFill>
        <p:spPr>
          <a:xfrm>
            <a:off x="6055044" y="1331883"/>
            <a:ext cx="5916905" cy="3870576"/>
          </a:xfrm>
          <a:prstGeom prst="rect">
            <a:avLst/>
          </a:prstGeom>
        </p:spPr>
      </p:pic>
      <p:sp>
        <p:nvSpPr>
          <p:cNvPr id="17" name="Flèche : droite 16">
            <a:extLst>
              <a:ext uri="{FF2B5EF4-FFF2-40B4-BE49-F238E27FC236}">
                <a16:creationId xmlns:a16="http://schemas.microsoft.com/office/drawing/2014/main" id="{4FAF5A9C-75E1-449D-A377-2D042E53422F}"/>
              </a:ext>
            </a:extLst>
          </p:cNvPr>
          <p:cNvSpPr/>
          <p:nvPr/>
        </p:nvSpPr>
        <p:spPr bwMode="auto">
          <a:xfrm>
            <a:off x="4649625" y="3498500"/>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90A437BB-BD70-C053-DE74-A2D59CD71FE2}"/>
              </a:ext>
            </a:extLst>
          </p:cNvPr>
          <p:cNvSpPr txBox="1"/>
          <p:nvPr/>
        </p:nvSpPr>
        <p:spPr>
          <a:xfrm>
            <a:off x="4978613" y="3218255"/>
            <a:ext cx="648072" cy="369332"/>
          </a:xfrm>
          <a:prstGeom prst="rect">
            <a:avLst/>
          </a:prstGeom>
          <a:noFill/>
        </p:spPr>
        <p:txBody>
          <a:bodyPr wrap="square" rtlCol="0">
            <a:spAutoFit/>
          </a:bodyPr>
          <a:lstStyle/>
          <a:p>
            <a:r>
              <a:rPr lang="fr-FR" b="1" dirty="0" err="1">
                <a:solidFill>
                  <a:schemeClr val="accent1">
                    <a:lumMod val="75000"/>
                  </a:schemeClr>
                </a:solidFill>
              </a:rPr>
              <a:t>HdF</a:t>
            </a:r>
            <a:endParaRPr lang="fr-FR" b="1" dirty="0">
              <a:solidFill>
                <a:schemeClr val="accent1">
                  <a:lumMod val="75000"/>
                </a:schemeClr>
              </a:solidFill>
            </a:endParaRPr>
          </a:p>
        </p:txBody>
      </p:sp>
    </p:spTree>
    <p:extLst>
      <p:ext uri="{BB962C8B-B14F-4D97-AF65-F5344CB8AC3E}">
        <p14:creationId xmlns:p14="http://schemas.microsoft.com/office/powerpoint/2010/main" val="779548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2" name="Image 1"/>
          <p:cNvPicPr>
            <a:picLocks noChangeAspect="1"/>
          </p:cNvPicPr>
          <p:nvPr/>
        </p:nvPicPr>
        <p:blipFill rotWithShape="1">
          <a:blip r:embed="rId2"/>
          <a:srcRect l="35431" t="57066" r="37006" b="16212"/>
          <a:stretch/>
        </p:blipFill>
        <p:spPr bwMode="auto">
          <a:xfrm>
            <a:off x="1" y="2308575"/>
            <a:ext cx="7420116" cy="4046845"/>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3"/>
          <a:stretch/>
        </p:blipFill>
        <p:spPr bwMode="auto">
          <a:xfrm>
            <a:off x="10432602" y="6270500"/>
            <a:ext cx="1138211" cy="516662"/>
          </a:xfrm>
          <a:prstGeom prst="rect">
            <a:avLst/>
          </a:prstGeom>
        </p:spPr>
      </p:pic>
      <p:sp>
        <p:nvSpPr>
          <p:cNvPr id="12" name="Espace réservé du numéro de diapositive 1"/>
          <p:cNvSpPr>
            <a:spLocks noGrp="1"/>
          </p:cNvSpPr>
          <p:nvPr>
            <p:ph type="sldNum" sz="quarter" idx="4294967295"/>
          </p:nvPr>
        </p:nvSpPr>
        <p:spPr bwMode="auto">
          <a:xfrm>
            <a:off x="9194411" y="6370713"/>
            <a:ext cx="2743200" cy="365125"/>
          </a:xfrm>
        </p:spPr>
        <p:txBody>
          <a:bodyPr/>
          <a:lstStyle/>
          <a:p>
            <a:pPr>
              <a:defRPr/>
            </a:pPr>
            <a:r>
              <a:rPr lang="fr-FR" dirty="0"/>
              <a:t>29</a:t>
            </a:r>
          </a:p>
        </p:txBody>
      </p:sp>
      <p:graphicFrame>
        <p:nvGraphicFramePr>
          <p:cNvPr id="10" name="Tableau 9"/>
          <p:cNvGraphicFramePr>
            <a:graphicFrameLocks noGrp="1"/>
          </p:cNvGraphicFramePr>
          <p:nvPr/>
        </p:nvGraphicFramePr>
        <p:xfrm>
          <a:off x="7392144" y="1449012"/>
          <a:ext cx="4545467" cy="723868"/>
        </p:xfrm>
        <a:graphic>
          <a:graphicData uri="http://schemas.openxmlformats.org/drawingml/2006/table">
            <a:tbl>
              <a:tblPr/>
              <a:tblGrid>
                <a:gridCol w="4545467">
                  <a:extLst>
                    <a:ext uri="{9D8B030D-6E8A-4147-A177-3AD203B41FA5}">
                      <a16:colId xmlns:a16="http://schemas.microsoft.com/office/drawing/2014/main" val="20000"/>
                    </a:ext>
                  </a:extLst>
                </a:gridCol>
              </a:tblGrid>
              <a:tr h="485545">
                <a:tc>
                  <a:txBody>
                    <a:bodyPr/>
                    <a:lstStyle/>
                    <a:p>
                      <a:pPr marL="0" marR="0" indent="0" algn="ctr" defTabSz="914400">
                        <a:lnSpc>
                          <a:spcPct val="100000"/>
                        </a:lnSpc>
                        <a:spcBef>
                          <a:spcPts val="0"/>
                        </a:spcBef>
                        <a:spcAft>
                          <a:spcPts val="0"/>
                        </a:spcAft>
                        <a:buClrTx/>
                        <a:buSzTx/>
                        <a:buFontTx/>
                        <a:buNone/>
                        <a:defRPr/>
                      </a:pPr>
                      <a:r>
                        <a:rPr lang="fr-FR" sz="1400" dirty="0">
                          <a:solidFill>
                            <a:schemeClr val="accent1">
                              <a:lumMod val="50000"/>
                            </a:schemeClr>
                          </a:solidFill>
                          <a:latin typeface="Tahoma"/>
                          <a:ea typeface="Tahoma"/>
                          <a:cs typeface="Tahoma"/>
                        </a:rPr>
                        <a:t>encouragement au respect des procédures, prise en compte par le responsable des difficultés du terrain et des idées d’amélioration</a:t>
                      </a:r>
                      <a:endParaRPr dirty="0"/>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4" name="Rectangle 13"/>
          <p:cNvSpPr/>
          <p:nvPr/>
        </p:nvSpPr>
        <p:spPr bwMode="auto">
          <a:xfrm>
            <a:off x="791200" y="6536107"/>
            <a:ext cx="6473247" cy="276999"/>
          </a:xfrm>
          <a:prstGeom prst="rect">
            <a:avLst/>
          </a:prstGeom>
        </p:spPr>
        <p:txBody>
          <a:bodyPr wrap="none">
            <a:spAutoFit/>
          </a:bodyPr>
          <a:lstStyle/>
          <a:p>
            <a:pPr lvl="0">
              <a:defRPr/>
            </a:pPr>
            <a:r>
              <a:rPr lang="fr-FR" sz="1200" i="1" dirty="0">
                <a:solidFill>
                  <a:prstClr val="black"/>
                </a:solidFill>
              </a:rPr>
              <a:t>Fig.21 Dispersion du score 6-Attentes et actions des responsables concernant la sécurité des résidents</a:t>
            </a:r>
          </a:p>
        </p:txBody>
      </p:sp>
      <p:pic>
        <p:nvPicPr>
          <p:cNvPr id="3" name="Image 2">
            <a:extLst>
              <a:ext uri="{FF2B5EF4-FFF2-40B4-BE49-F238E27FC236}">
                <a16:creationId xmlns:a16="http://schemas.microsoft.com/office/drawing/2014/main" id="{262BDFF7-4C7A-BB88-AE48-F2481FFC9B88}"/>
              </a:ext>
            </a:extLst>
          </p:cNvPr>
          <p:cNvPicPr>
            <a:picLocks noChangeAspect="1"/>
          </p:cNvPicPr>
          <p:nvPr/>
        </p:nvPicPr>
        <p:blipFill>
          <a:blip r:embed="rId4"/>
          <a:stretch>
            <a:fillRect/>
          </a:stretch>
        </p:blipFill>
        <p:spPr bwMode="auto">
          <a:xfrm>
            <a:off x="9771980" y="6104585"/>
            <a:ext cx="669452" cy="768414"/>
          </a:xfrm>
          <a:prstGeom prst="rect">
            <a:avLst/>
          </a:prstGeom>
        </p:spPr>
      </p:pic>
      <p:cxnSp>
        <p:nvCxnSpPr>
          <p:cNvPr id="4" name="Connecteur droit 3">
            <a:extLst>
              <a:ext uri="{FF2B5EF4-FFF2-40B4-BE49-F238E27FC236}">
                <a16:creationId xmlns:a16="http://schemas.microsoft.com/office/drawing/2014/main" id="{F24309BC-DAFC-E033-5A39-F5E3C2CAF99C}"/>
              </a:ext>
            </a:extLst>
          </p:cNvPr>
          <p:cNvCxnSpPr/>
          <p:nvPr/>
        </p:nvCxnSpPr>
        <p:spPr bwMode="auto">
          <a:xfrm>
            <a:off x="1199456" y="3799176"/>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EDD71A6E-CF6A-00FF-3D7F-BEC3CB812AC9}"/>
              </a:ext>
            </a:extLst>
          </p:cNvPr>
          <p:cNvSpPr txBox="1"/>
          <p:nvPr/>
        </p:nvSpPr>
        <p:spPr bwMode="auto">
          <a:xfrm>
            <a:off x="5826369" y="3695062"/>
            <a:ext cx="960545" cy="261610"/>
          </a:xfrm>
          <a:prstGeom prst="rect">
            <a:avLst/>
          </a:prstGeom>
          <a:noFill/>
        </p:spPr>
        <p:txBody>
          <a:bodyPr wrap="square" rtlCol="0">
            <a:spAutoFit/>
          </a:bodyPr>
          <a:lstStyle/>
          <a:p>
            <a:r>
              <a:rPr lang="fr-FR" sz="1100" b="1" dirty="0">
                <a:solidFill>
                  <a:schemeClr val="accent1">
                    <a:lumMod val="75000"/>
                  </a:schemeClr>
                </a:solidFill>
              </a:rPr>
              <a:t>71,7%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6" name="Flèche : droite 5">
            <a:extLst>
              <a:ext uri="{FF2B5EF4-FFF2-40B4-BE49-F238E27FC236}">
                <a16:creationId xmlns:a16="http://schemas.microsoft.com/office/drawing/2014/main" id="{24C29396-2FA6-22ED-1F3D-82C4856174E6}"/>
              </a:ext>
            </a:extLst>
          </p:cNvPr>
          <p:cNvSpPr/>
          <p:nvPr/>
        </p:nvSpPr>
        <p:spPr bwMode="auto">
          <a:xfrm>
            <a:off x="6199966" y="4608984"/>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1EE91949-F2A7-AFB2-6EA9-64C6739F4D31}"/>
              </a:ext>
            </a:extLst>
          </p:cNvPr>
          <p:cNvPicPr>
            <a:picLocks noChangeAspect="1"/>
          </p:cNvPicPr>
          <p:nvPr/>
        </p:nvPicPr>
        <p:blipFill>
          <a:blip r:embed="rId5"/>
          <a:stretch>
            <a:fillRect/>
          </a:stretch>
        </p:blipFill>
        <p:spPr>
          <a:xfrm>
            <a:off x="7586519" y="3442661"/>
            <a:ext cx="4605480" cy="23326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bwMode="auto">
          <a:xfrm>
            <a:off x="803211" y="2508870"/>
            <a:ext cx="10678093" cy="3139321"/>
          </a:xfrm>
          <a:prstGeom prst="rect">
            <a:avLst/>
          </a:prstGeom>
        </p:spPr>
        <p:txBody>
          <a:bodyPr wrap="square">
            <a:spAutoFit/>
          </a:bodyPr>
          <a:lstStyle/>
          <a:p>
            <a:pPr marL="285750" marR="0" lvl="0" indent="-285750" defTabSz="914400">
              <a:lnSpc>
                <a:spcPct val="100000"/>
              </a:lnSpc>
              <a:spcBef>
                <a:spcPts val="0"/>
              </a:spcBef>
              <a:spcAft>
                <a:spcPts val="0"/>
              </a:spcAft>
              <a:buClrTx/>
              <a:buSzTx/>
              <a:buFont typeface="Arial"/>
              <a:buChar char="•"/>
              <a:defRPr/>
            </a:pPr>
            <a:r>
              <a:rPr lang="fr-FR" sz="1800" b="0" i="0" u="none" strike="noStrike" cap="none" spc="0">
                <a:ln>
                  <a:noFill/>
                </a:ln>
                <a:solidFill>
                  <a:srgbClr val="0F3192"/>
                </a:solidFill>
              </a:rPr>
              <a:t>Socle indispensable pour accompagner les dynamiques qualité et gestion des risques : attendus, sens et valeurs partagées autour de la sécurité</a:t>
            </a:r>
            <a:endParaRPr/>
          </a:p>
          <a:p>
            <a:pPr marL="285750" marR="0" lvl="0" indent="-285750" defTabSz="914400">
              <a:lnSpc>
                <a:spcPct val="100000"/>
              </a:lnSpc>
              <a:spcBef>
                <a:spcPts val="0"/>
              </a:spcBef>
              <a:spcAft>
                <a:spcPts val="0"/>
              </a:spcAft>
              <a:buClrTx/>
              <a:buSzTx/>
              <a:buFont typeface="Arial"/>
              <a:buChar char="•"/>
              <a:defRPr/>
            </a:pPr>
            <a:endParaRPr lang="fr-FR" sz="1800" b="0" i="0" u="none" strike="noStrike" cap="none" spc="0">
              <a:ln>
                <a:noFill/>
              </a:ln>
              <a:solidFill>
                <a:srgbClr val="0F3192"/>
              </a:solidFill>
            </a:endParaRPr>
          </a:p>
          <a:p>
            <a:pPr marL="285750" marR="0" lvl="0" indent="-285750" defTabSz="914400">
              <a:lnSpc>
                <a:spcPct val="100000"/>
              </a:lnSpc>
              <a:spcBef>
                <a:spcPts val="0"/>
              </a:spcBef>
              <a:spcAft>
                <a:spcPts val="0"/>
              </a:spcAft>
              <a:buClrTx/>
              <a:buSzTx/>
              <a:buFont typeface="Arial"/>
              <a:buChar char="•"/>
              <a:defRPr/>
            </a:pPr>
            <a:r>
              <a:rPr lang="fr-FR" sz="1800" b="0" i="0" u="none" strike="noStrike" cap="none" spc="0">
                <a:ln>
                  <a:noFill/>
                </a:ln>
                <a:solidFill>
                  <a:srgbClr val="0F3192"/>
                </a:solidFill>
              </a:rPr>
              <a:t>Constats des causes multiples de survenue d’évènements indésirables en milieu de soins : manque de culture partagée sur la culture de sécurité</a:t>
            </a:r>
            <a:endParaRPr/>
          </a:p>
          <a:p>
            <a:pPr marL="285750" marR="0" lvl="0" indent="-285750" defTabSz="914400">
              <a:lnSpc>
                <a:spcPct val="100000"/>
              </a:lnSpc>
              <a:spcBef>
                <a:spcPts val="0"/>
              </a:spcBef>
              <a:spcAft>
                <a:spcPts val="0"/>
              </a:spcAft>
              <a:buClrTx/>
              <a:buSzTx/>
              <a:buFont typeface="Arial"/>
              <a:buChar char="•"/>
              <a:defRPr/>
            </a:pPr>
            <a:endParaRPr lang="fr-FR" sz="1800" b="0" i="0" u="none" strike="noStrike" cap="none" spc="0">
              <a:ln>
                <a:noFill/>
              </a:ln>
              <a:solidFill>
                <a:srgbClr val="0F3192"/>
              </a:solidFill>
            </a:endParaRPr>
          </a:p>
          <a:p>
            <a:pPr marL="285750" marR="0" lvl="0" indent="-285750" defTabSz="914400">
              <a:lnSpc>
                <a:spcPct val="100000"/>
              </a:lnSpc>
              <a:spcBef>
                <a:spcPts val="0"/>
              </a:spcBef>
              <a:spcAft>
                <a:spcPts val="0"/>
              </a:spcAft>
              <a:buClrTx/>
              <a:buSzTx/>
              <a:buFont typeface="Arial"/>
              <a:buChar char="•"/>
              <a:defRPr/>
            </a:pPr>
            <a:r>
              <a:rPr lang="fr-FR" sz="1800" b="0" i="0" u="none" strike="noStrike" cap="none" spc="0">
                <a:ln>
                  <a:noFill/>
                </a:ln>
                <a:solidFill>
                  <a:srgbClr val="0F3192"/>
                </a:solidFill>
              </a:rPr>
              <a:t>Contexte de transformation des EHPAD, de la population accueillie, des tensions financières et ressources humaines</a:t>
            </a:r>
            <a:endParaRPr/>
          </a:p>
          <a:p>
            <a:pPr marL="285750" marR="0" lvl="0" indent="-285750" defTabSz="914400">
              <a:lnSpc>
                <a:spcPct val="100000"/>
              </a:lnSpc>
              <a:spcBef>
                <a:spcPts val="0"/>
              </a:spcBef>
              <a:spcAft>
                <a:spcPts val="0"/>
              </a:spcAft>
              <a:buClrTx/>
              <a:buSzTx/>
              <a:buFont typeface="Arial"/>
              <a:buChar char="•"/>
              <a:defRPr/>
            </a:pPr>
            <a:endParaRPr lang="fr-FR" sz="1800" b="0" i="0" u="none" strike="noStrike" cap="none" spc="0">
              <a:ln>
                <a:noFill/>
              </a:ln>
              <a:solidFill>
                <a:srgbClr val="0F3192"/>
              </a:solidFill>
            </a:endParaRPr>
          </a:p>
          <a:p>
            <a:pPr marL="285750" marR="0" lvl="0" indent="-285750" defTabSz="914400">
              <a:lnSpc>
                <a:spcPct val="100000"/>
              </a:lnSpc>
              <a:spcBef>
                <a:spcPts val="0"/>
              </a:spcBef>
              <a:spcAft>
                <a:spcPts val="0"/>
              </a:spcAft>
              <a:buClrTx/>
              <a:buSzTx/>
              <a:buFont typeface="Arial"/>
              <a:buChar char="•"/>
              <a:defRPr/>
            </a:pPr>
            <a:r>
              <a:rPr lang="fr-FR" sz="1800" b="0" i="0" u="none" strike="noStrike" cap="none" spc="0">
                <a:ln>
                  <a:noFill/>
                </a:ln>
                <a:solidFill>
                  <a:srgbClr val="0F3192"/>
                </a:solidFill>
              </a:rPr>
              <a:t>Attentes fortes de la Haute Autorité de Santé dans son référentiel à l’attention des établissements et structures sociales et médico-sociales (ESMS)</a:t>
            </a:r>
            <a:endParaRPr/>
          </a:p>
        </p:txBody>
      </p:sp>
      <p:sp>
        <p:nvSpPr>
          <p:cNvPr id="4" name="Rectangle 3"/>
          <p:cNvSpPr/>
          <p:nvPr/>
        </p:nvSpPr>
        <p:spPr bwMode="auto">
          <a:xfrm rot="21440180">
            <a:off x="-130043"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755336" y="336756"/>
            <a:ext cx="10549683"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Pourquoi s’intéresser à la culture de sécurité en EHPAD ? </a:t>
            </a:r>
            <a:endParaRPr/>
          </a:p>
        </p:txBody>
      </p:sp>
      <p:sp>
        <p:nvSpPr>
          <p:cNvPr id="10" name="Titre 1"/>
          <p:cNvSpPr txBox="1"/>
          <p:nvPr/>
        </p:nvSpPr>
        <p:spPr bwMode="auto">
          <a:xfrm>
            <a:off x="6531198" y="5764711"/>
            <a:ext cx="4158804" cy="91520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400" dirty="0">
                <a:solidFill>
                  <a:schemeClr val="bg1"/>
                </a:solidFill>
                <a:latin typeface="Tahoma"/>
                <a:ea typeface="Tahoma"/>
                <a:cs typeface="Tahoma"/>
              </a:rPr>
              <a:t>Le texte entre parenthèses est à remplacer.</a:t>
            </a:r>
            <a:endParaRPr dirty="0"/>
          </a:p>
          <a:p>
            <a:pPr algn="ctr">
              <a:defRPr/>
            </a:pPr>
            <a:r>
              <a:rPr lang="fr-FR" sz="1400" dirty="0">
                <a:solidFill>
                  <a:schemeClr val="bg1"/>
                </a:solidFill>
                <a:latin typeface="Tahoma"/>
                <a:ea typeface="Tahoma"/>
                <a:cs typeface="Tahoma"/>
              </a:rPr>
              <a:t>Choisir entre « patients » et « résidents ».</a:t>
            </a:r>
            <a:endParaRPr dirty="0"/>
          </a:p>
          <a:p>
            <a:pPr algn="ctr">
              <a:defRPr/>
            </a:pPr>
            <a:r>
              <a:rPr lang="fr-FR" sz="1400" dirty="0">
                <a:solidFill>
                  <a:schemeClr val="bg1"/>
                </a:solidFill>
                <a:latin typeface="Tahoma"/>
                <a:ea typeface="Tahoma"/>
                <a:cs typeface="Tahoma"/>
              </a:rPr>
              <a:t>Supprimer ce bloc.</a:t>
            </a:r>
            <a:endParaRPr dirty="0"/>
          </a:p>
        </p:txBody>
      </p:sp>
      <p:sp>
        <p:nvSpPr>
          <p:cNvPr id="2" name="Espace réservé du numéro de diapositive 1"/>
          <p:cNvSpPr>
            <a:spLocks noGrp="1"/>
          </p:cNvSpPr>
          <p:nvPr>
            <p:ph type="sldNum" sz="quarter" idx="12"/>
          </p:nvPr>
        </p:nvSpPr>
        <p:spPr bwMode="auto">
          <a:xfrm>
            <a:off x="7974041" y="6356350"/>
            <a:ext cx="4016319" cy="365125"/>
          </a:xfrm>
        </p:spPr>
        <p:txBody>
          <a:bodyPr/>
          <a:lstStyle/>
          <a:p>
            <a:pPr>
              <a:defRPr/>
            </a:pPr>
            <a:r>
              <a:rPr lang="fr-FR"/>
              <a:t>3</a:t>
            </a:r>
            <a:endParaRPr/>
          </a:p>
        </p:txBody>
      </p:sp>
      <p:sp>
        <p:nvSpPr>
          <p:cNvPr id="12" name="Titre 1"/>
          <p:cNvSpPr>
            <a:spLocks noGrp="1"/>
          </p:cNvSpPr>
          <p:nvPr>
            <p:ph type="title"/>
          </p:nvPr>
        </p:nvSpPr>
        <p:spPr bwMode="auto">
          <a:xfrm>
            <a:off x="1565879" y="6069151"/>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3" name="Image 2"/>
          <p:cNvPicPr>
            <a:picLocks noChangeAspect="1"/>
          </p:cNvPicPr>
          <p:nvPr/>
        </p:nvPicPr>
        <p:blipFill>
          <a:blip r:embed="rId2"/>
          <a:stretch/>
        </p:blipFill>
        <p:spPr bwMode="auto">
          <a:xfrm>
            <a:off x="10416480" y="6204813"/>
            <a:ext cx="1138211" cy="516662"/>
          </a:xfrm>
          <a:prstGeom prst="rect">
            <a:avLst/>
          </a:prstGeom>
        </p:spPr>
      </p:pic>
      <p:pic>
        <p:nvPicPr>
          <p:cNvPr id="14" name="Picture 6"/>
          <p:cNvPicPr>
            <a:picLocks noChangeAspect="1"/>
          </p:cNvPicPr>
          <p:nvPr/>
        </p:nvPicPr>
        <p:blipFill>
          <a:blip r:embed="rId3"/>
          <a:stretch/>
        </p:blipFill>
        <p:spPr bwMode="auto">
          <a:xfrm>
            <a:off x="728178" y="4118641"/>
            <a:ext cx="339281" cy="367287"/>
          </a:xfrm>
          <a:prstGeom prst="rect">
            <a:avLst/>
          </a:prstGeom>
        </p:spPr>
      </p:pic>
      <p:pic>
        <p:nvPicPr>
          <p:cNvPr id="15" name="Picture 6"/>
          <p:cNvPicPr>
            <a:picLocks noChangeAspect="1"/>
          </p:cNvPicPr>
          <p:nvPr/>
        </p:nvPicPr>
        <p:blipFill>
          <a:blip r:embed="rId3"/>
          <a:stretch/>
        </p:blipFill>
        <p:spPr bwMode="auto">
          <a:xfrm>
            <a:off x="782696" y="2505155"/>
            <a:ext cx="339281" cy="367287"/>
          </a:xfrm>
          <a:prstGeom prst="rect">
            <a:avLst/>
          </a:prstGeom>
        </p:spPr>
      </p:pic>
      <p:pic>
        <p:nvPicPr>
          <p:cNvPr id="18" name="Picture 6"/>
          <p:cNvPicPr>
            <a:picLocks noChangeAspect="1"/>
          </p:cNvPicPr>
          <p:nvPr/>
        </p:nvPicPr>
        <p:blipFill>
          <a:blip r:embed="rId3"/>
          <a:stretch/>
        </p:blipFill>
        <p:spPr bwMode="auto">
          <a:xfrm>
            <a:off x="754555" y="3259852"/>
            <a:ext cx="339281" cy="367287"/>
          </a:xfrm>
          <a:prstGeom prst="rect">
            <a:avLst/>
          </a:prstGeom>
        </p:spPr>
      </p:pic>
      <p:pic>
        <p:nvPicPr>
          <p:cNvPr id="19" name="Picture 7"/>
          <p:cNvPicPr>
            <a:picLocks noChangeAspect="1"/>
          </p:cNvPicPr>
          <p:nvPr/>
        </p:nvPicPr>
        <p:blipFill>
          <a:blip r:embed="rId4"/>
          <a:stretch/>
        </p:blipFill>
        <p:spPr bwMode="auto">
          <a:xfrm rot="-184857">
            <a:off x="9000859" y="1026083"/>
            <a:ext cx="1525484" cy="954121"/>
          </a:xfrm>
          <a:prstGeom prst="rect">
            <a:avLst/>
          </a:prstGeom>
        </p:spPr>
      </p:pic>
      <p:pic>
        <p:nvPicPr>
          <p:cNvPr id="16" name="Picture 6"/>
          <p:cNvPicPr>
            <a:picLocks noChangeAspect="1"/>
          </p:cNvPicPr>
          <p:nvPr/>
        </p:nvPicPr>
        <p:blipFill>
          <a:blip r:embed="rId3"/>
          <a:stretch/>
        </p:blipFill>
        <p:spPr bwMode="auto">
          <a:xfrm>
            <a:off x="759086" y="4970573"/>
            <a:ext cx="339281" cy="367287"/>
          </a:xfrm>
          <a:prstGeom prst="rect">
            <a:avLst/>
          </a:prstGeom>
        </p:spPr>
      </p:pic>
      <p:pic>
        <p:nvPicPr>
          <p:cNvPr id="7" name="Image 6">
            <a:extLst>
              <a:ext uri="{FF2B5EF4-FFF2-40B4-BE49-F238E27FC236}">
                <a16:creationId xmlns:a16="http://schemas.microsoft.com/office/drawing/2014/main" id="{94034FED-AB6D-155F-38E2-DFF03B7A602C}"/>
              </a:ext>
            </a:extLst>
          </p:cNvPr>
          <p:cNvPicPr>
            <a:picLocks noChangeAspect="1"/>
          </p:cNvPicPr>
          <p:nvPr/>
        </p:nvPicPr>
        <p:blipFill>
          <a:blip r:embed="rId5"/>
          <a:stretch>
            <a:fillRect/>
          </a:stretch>
        </p:blipFill>
        <p:spPr bwMode="auto">
          <a:xfrm>
            <a:off x="9646085" y="6089586"/>
            <a:ext cx="669452" cy="76841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3" name="Image 2"/>
          <p:cNvPicPr>
            <a:picLocks noChangeAspect="1"/>
          </p:cNvPicPr>
          <p:nvPr/>
        </p:nvPicPr>
        <p:blipFill rotWithShape="1">
          <a:blip r:embed="rId3"/>
          <a:srcRect l="35431" t="35055" r="36613" b="39500"/>
          <a:stretch/>
        </p:blipFill>
        <p:spPr bwMode="auto">
          <a:xfrm>
            <a:off x="0" y="2170644"/>
            <a:ext cx="7608168" cy="3895227"/>
          </a:xfrm>
          <a:prstGeom prst="rect">
            <a:avLst/>
          </a:prstGeom>
        </p:spPr>
      </p:pic>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08751" y="448167"/>
            <a:ext cx="999504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Dispersion des scores par thématique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graphicFrame>
        <p:nvGraphicFramePr>
          <p:cNvPr id="12" name="Tableau 11"/>
          <p:cNvGraphicFramePr>
            <a:graphicFrameLocks noGrp="1"/>
          </p:cNvGraphicFramePr>
          <p:nvPr/>
        </p:nvGraphicFramePr>
        <p:xfrm>
          <a:off x="7392144" y="1120003"/>
          <a:ext cx="4545467" cy="723868"/>
        </p:xfrm>
        <a:graphic>
          <a:graphicData uri="http://schemas.openxmlformats.org/drawingml/2006/table">
            <a:tbl>
              <a:tblPr/>
              <a:tblGrid>
                <a:gridCol w="4545467">
                  <a:extLst>
                    <a:ext uri="{9D8B030D-6E8A-4147-A177-3AD203B41FA5}">
                      <a16:colId xmlns:a16="http://schemas.microsoft.com/office/drawing/2014/main" val="20000"/>
                    </a:ext>
                  </a:extLst>
                </a:gridCol>
              </a:tblGrid>
              <a:tr h="485545">
                <a:tc>
                  <a:txBody>
                    <a:bodyPr/>
                    <a:lstStyle/>
                    <a:p>
                      <a:pPr marL="0" marR="0" indent="0" algn="ctr" defTabSz="914400">
                        <a:lnSpc>
                          <a:spcPct val="100000"/>
                        </a:lnSpc>
                        <a:spcBef>
                          <a:spcPts val="0"/>
                        </a:spcBef>
                        <a:spcAft>
                          <a:spcPts val="0"/>
                        </a:spcAft>
                        <a:buClrTx/>
                        <a:buSzTx/>
                        <a:buFontTx/>
                        <a:buNone/>
                        <a:defRPr/>
                      </a:pPr>
                      <a:r>
                        <a:rPr lang="fr-FR" sz="1400">
                          <a:solidFill>
                            <a:schemeClr val="accent1">
                              <a:lumMod val="50000"/>
                            </a:schemeClr>
                          </a:solidFill>
                          <a:latin typeface="Tahoma"/>
                          <a:ea typeface="Tahoma"/>
                          <a:cs typeface="Tahoma"/>
                        </a:rPr>
                        <a:t>facilité à prendre en compte ses erreurs, à mettre en place des changements, quelle qualité globale de la prise en soin</a:t>
                      </a:r>
                      <a:endParaRPr/>
                    </a:p>
                  </a:txBody>
                  <a:tcPr marL="83788" marR="83788" marT="41894" marB="41894" anchor="ctr">
                    <a:lnL w="12700" algn="ctr">
                      <a:solidFill>
                        <a:srgbClr val="FF6600"/>
                      </a:solidFill>
                    </a:lnL>
                    <a:lnR w="12700" algn="ctr">
                      <a:solidFill>
                        <a:srgbClr val="FF6600"/>
                      </a:solidFill>
                    </a:lnR>
                    <a:lnT w="12700" algn="ctr">
                      <a:solidFill>
                        <a:srgbClr val="FF6600"/>
                      </a:solidFill>
                    </a:lnT>
                    <a:lnB w="12700" algn="ctr">
                      <a:solidFill>
                        <a:srgbClr val="FF6600"/>
                      </a:solidFill>
                    </a:lnB>
                    <a:solidFill>
                      <a:schemeClr val="accent2">
                        <a:lumMod val="20000"/>
                        <a:lumOff val="80000"/>
                      </a:schemeClr>
                    </a:solidFill>
                  </a:tcPr>
                </a:tc>
                <a:extLst>
                  <a:ext uri="{0D108BD9-81ED-4DB2-BD59-A6C34878D82A}">
                    <a16:rowId xmlns:a16="http://schemas.microsoft.com/office/drawing/2014/main" val="10000"/>
                  </a:ext>
                </a:extLst>
              </a:tr>
            </a:tbl>
          </a:graphicData>
        </a:graphic>
      </p:graphicFrame>
      <p:sp>
        <p:nvSpPr>
          <p:cNvPr id="14" name="Rectangle 13"/>
          <p:cNvSpPr/>
          <p:nvPr/>
        </p:nvSpPr>
        <p:spPr bwMode="auto">
          <a:xfrm>
            <a:off x="307486" y="6355420"/>
            <a:ext cx="6705682" cy="276999"/>
          </a:xfrm>
          <a:prstGeom prst="rect">
            <a:avLst/>
          </a:prstGeom>
        </p:spPr>
        <p:txBody>
          <a:bodyPr wrap="none">
            <a:spAutoFit/>
          </a:bodyPr>
          <a:lstStyle/>
          <a:p>
            <a:pPr lvl="0">
              <a:defRPr/>
            </a:pPr>
            <a:r>
              <a:rPr lang="fr-FR" sz="1200" i="1" dirty="0">
                <a:solidFill>
                  <a:prstClr val="black"/>
                </a:solidFill>
              </a:rPr>
              <a:t>Fig.22 Dispersion du score 7-Organisation apprenante et perceptions globales de la sécurité des résidents</a:t>
            </a:r>
          </a:p>
        </p:txBody>
      </p:sp>
      <p:pic>
        <p:nvPicPr>
          <p:cNvPr id="2" name="Image 1">
            <a:extLst>
              <a:ext uri="{FF2B5EF4-FFF2-40B4-BE49-F238E27FC236}">
                <a16:creationId xmlns:a16="http://schemas.microsoft.com/office/drawing/2014/main" id="{63377362-55AE-34E9-A04B-8256401C5E64}"/>
              </a:ext>
            </a:extLst>
          </p:cNvPr>
          <p:cNvPicPr>
            <a:picLocks noChangeAspect="1"/>
          </p:cNvPicPr>
          <p:nvPr/>
        </p:nvPicPr>
        <p:blipFill>
          <a:blip r:embed="rId4"/>
          <a:stretch>
            <a:fillRect/>
          </a:stretch>
        </p:blipFill>
        <p:spPr bwMode="auto">
          <a:xfrm>
            <a:off x="9646085" y="6089586"/>
            <a:ext cx="669452" cy="768414"/>
          </a:xfrm>
          <a:prstGeom prst="rect">
            <a:avLst/>
          </a:prstGeom>
        </p:spPr>
      </p:pic>
      <p:cxnSp>
        <p:nvCxnSpPr>
          <p:cNvPr id="4" name="Connecteur droit 3">
            <a:extLst>
              <a:ext uri="{FF2B5EF4-FFF2-40B4-BE49-F238E27FC236}">
                <a16:creationId xmlns:a16="http://schemas.microsoft.com/office/drawing/2014/main" id="{82BF3FA5-A839-0FF0-12A9-62D084D07329}"/>
              </a:ext>
            </a:extLst>
          </p:cNvPr>
          <p:cNvCxnSpPr/>
          <p:nvPr/>
        </p:nvCxnSpPr>
        <p:spPr bwMode="auto">
          <a:xfrm>
            <a:off x="1199456" y="4048754"/>
            <a:ext cx="460851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F75F542-E53E-A072-95C4-053E8E9092DA}"/>
              </a:ext>
            </a:extLst>
          </p:cNvPr>
          <p:cNvSpPr txBox="1"/>
          <p:nvPr/>
        </p:nvSpPr>
        <p:spPr bwMode="auto">
          <a:xfrm>
            <a:off x="5875154" y="3917949"/>
            <a:ext cx="960545" cy="261610"/>
          </a:xfrm>
          <a:prstGeom prst="rect">
            <a:avLst/>
          </a:prstGeom>
          <a:noFill/>
        </p:spPr>
        <p:txBody>
          <a:bodyPr wrap="square" rtlCol="0">
            <a:spAutoFit/>
          </a:bodyPr>
          <a:lstStyle/>
          <a:p>
            <a:r>
              <a:rPr lang="fr-FR" sz="1100" b="1" dirty="0">
                <a:solidFill>
                  <a:schemeClr val="accent1">
                    <a:lumMod val="75000"/>
                  </a:schemeClr>
                </a:solidFill>
              </a:rPr>
              <a:t>58,4% </a:t>
            </a:r>
            <a:r>
              <a:rPr lang="fr-FR" sz="1100" b="1" dirty="0" err="1">
                <a:solidFill>
                  <a:schemeClr val="accent1">
                    <a:lumMod val="75000"/>
                  </a:schemeClr>
                </a:solidFill>
              </a:rPr>
              <a:t>HdF</a:t>
            </a:r>
            <a:endParaRPr lang="fr-FR" sz="1100" b="1" dirty="0">
              <a:solidFill>
                <a:schemeClr val="accent1">
                  <a:lumMod val="75000"/>
                </a:schemeClr>
              </a:solidFill>
            </a:endParaRPr>
          </a:p>
        </p:txBody>
      </p:sp>
      <p:sp>
        <p:nvSpPr>
          <p:cNvPr id="6" name="Flèche : droite 5">
            <a:extLst>
              <a:ext uri="{FF2B5EF4-FFF2-40B4-BE49-F238E27FC236}">
                <a16:creationId xmlns:a16="http://schemas.microsoft.com/office/drawing/2014/main" id="{BC452DD6-B81E-BCA5-54A4-F74B2E4C6776}"/>
              </a:ext>
            </a:extLst>
          </p:cNvPr>
          <p:cNvSpPr/>
          <p:nvPr/>
        </p:nvSpPr>
        <p:spPr bwMode="auto">
          <a:xfrm>
            <a:off x="6924092" y="4365104"/>
            <a:ext cx="1368152" cy="51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30C30011-FC52-C414-F0C6-8E0F71EC5B97}"/>
              </a:ext>
            </a:extLst>
          </p:cNvPr>
          <p:cNvPicPr>
            <a:picLocks noChangeAspect="1"/>
          </p:cNvPicPr>
          <p:nvPr/>
        </p:nvPicPr>
        <p:blipFill>
          <a:blip r:embed="rId5"/>
          <a:stretch>
            <a:fillRect/>
          </a:stretch>
        </p:blipFill>
        <p:spPr>
          <a:xfrm>
            <a:off x="8416974" y="3429000"/>
            <a:ext cx="3797125" cy="1935020"/>
          </a:xfrm>
          <a:prstGeom prst="rect">
            <a:avLst/>
          </a:prstGeom>
        </p:spPr>
      </p:pic>
      <p:sp>
        <p:nvSpPr>
          <p:cNvPr id="11" name="Espace réservé du numéro de diapositive 1">
            <a:extLst>
              <a:ext uri="{FF2B5EF4-FFF2-40B4-BE49-F238E27FC236}">
                <a16:creationId xmlns:a16="http://schemas.microsoft.com/office/drawing/2014/main" id="{2BCBF8A1-FE71-8C2D-687C-30A3C8BF6A20}"/>
              </a:ext>
            </a:extLst>
          </p:cNvPr>
          <p:cNvSpPr>
            <a:spLocks noGrp="1"/>
          </p:cNvSpPr>
          <p:nvPr>
            <p:ph type="sldNum" sz="quarter" idx="12"/>
          </p:nvPr>
        </p:nvSpPr>
        <p:spPr bwMode="auto">
          <a:xfrm>
            <a:off x="7974041" y="6356350"/>
            <a:ext cx="4016319" cy="365125"/>
          </a:xfrm>
        </p:spPr>
        <p:txBody>
          <a:bodyPr/>
          <a:lstStyle/>
          <a:p>
            <a:pPr>
              <a:defRPr/>
            </a:pPr>
            <a:r>
              <a:rPr lang="fr-FR" dirty="0"/>
              <a:t>30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5"/>
          <p:cNvSpPr txBox="1"/>
          <p:nvPr/>
        </p:nvSpPr>
        <p:spPr bwMode="auto">
          <a:xfrm rot="21434738">
            <a:off x="1279103" y="334993"/>
            <a:ext cx="8539517"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Evaluation globale de la sécurité des résidents</a:t>
            </a:r>
            <a:endParaRPr/>
          </a:p>
        </p:txBody>
      </p:sp>
      <p:sp>
        <p:nvSpPr>
          <p:cNvPr id="2" name="Espace réservé du numéro de diapositive 1"/>
          <p:cNvSpPr>
            <a:spLocks noGrp="1"/>
          </p:cNvSpPr>
          <p:nvPr>
            <p:ph type="sldNum" sz="quarter" idx="4294967295"/>
          </p:nvPr>
        </p:nvSpPr>
        <p:spPr bwMode="auto"/>
        <p:txBody>
          <a:bodyPr/>
          <a:lstStyle/>
          <a:p>
            <a:pPr>
              <a:defRPr/>
            </a:pPr>
            <a:fld id="{A5B26AE7-1EF8-6447-85CD-8FFA54DD2163}" type="slidenum">
              <a:rPr lang="fr-FR"/>
              <a:t>31</a:t>
            </a:fld>
            <a:endParaRPr lang="fr-FR"/>
          </a:p>
        </p:txBody>
      </p:sp>
      <p:sp>
        <p:nvSpPr>
          <p:cNvPr id="7" name="Rectangle 6"/>
          <p:cNvSpPr/>
          <p:nvPr/>
        </p:nvSpPr>
        <p:spPr bwMode="auto">
          <a:xfrm rot="21440180">
            <a:off x="-136487" y="-838201"/>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6236" y="240731"/>
            <a:ext cx="11578811" cy="954107"/>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Evaluation globale de la sécurité des résidents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a:p>
            <a:pPr>
              <a:defRPr/>
            </a:pPr>
            <a:endParaRPr lang="fr-FR" sz="2800" b="1" dirty="0">
              <a:solidFill>
                <a:schemeClr val="bg1"/>
              </a:solidFill>
              <a:latin typeface="Tahoma"/>
              <a:ea typeface="Tahoma"/>
              <a:cs typeface="Tahoma"/>
            </a:endParaRP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pic>
        <p:nvPicPr>
          <p:cNvPr id="5" name="Image 4"/>
          <p:cNvPicPr>
            <a:picLocks noChangeAspect="1"/>
          </p:cNvPicPr>
          <p:nvPr/>
        </p:nvPicPr>
        <p:blipFill>
          <a:blip r:embed="rId3"/>
          <a:stretch/>
        </p:blipFill>
        <p:spPr bwMode="auto">
          <a:xfrm>
            <a:off x="1814512" y="1519236"/>
            <a:ext cx="8562975" cy="3819525"/>
          </a:xfrm>
          <a:prstGeom prst="rect">
            <a:avLst/>
          </a:prstGeom>
        </p:spPr>
      </p:pic>
      <p:sp>
        <p:nvSpPr>
          <p:cNvPr id="11" name="Rectangle 10"/>
          <p:cNvSpPr/>
          <p:nvPr/>
        </p:nvSpPr>
        <p:spPr bwMode="auto">
          <a:xfrm>
            <a:off x="1415479" y="6066313"/>
            <a:ext cx="3579826" cy="646331"/>
          </a:xfrm>
          <a:prstGeom prst="rect">
            <a:avLst/>
          </a:prstGeom>
        </p:spPr>
        <p:txBody>
          <a:bodyPr wrap="none">
            <a:spAutoFit/>
          </a:bodyPr>
          <a:lstStyle/>
          <a:p>
            <a:pPr lvl="0">
              <a:defRPr/>
            </a:pPr>
            <a:r>
              <a:rPr lang="fr-FR" sz="1200" i="1">
                <a:solidFill>
                  <a:prstClr val="black"/>
                </a:solidFill>
              </a:rPr>
              <a:t>Fig.23  Réponses à la question F1</a:t>
            </a:r>
          </a:p>
          <a:p>
            <a:pPr lvl="0">
              <a:defRPr/>
            </a:pPr>
            <a:r>
              <a:rPr lang="fr-FR" sz="1200" i="1">
                <a:solidFill>
                  <a:prstClr val="black"/>
                </a:solidFill>
              </a:rPr>
              <a:t>Moyenne des pourcentages de répondants par EHPAD </a:t>
            </a:r>
            <a:endParaRPr/>
          </a:p>
          <a:p>
            <a:pPr lvl="0">
              <a:defRPr/>
            </a:pPr>
            <a:endParaRPr lang="fr-FR" sz="1200" i="1">
              <a:solidFill>
                <a:prstClr val="black"/>
              </a:solidFill>
            </a:endParaRPr>
          </a:p>
        </p:txBody>
      </p:sp>
      <p:pic>
        <p:nvPicPr>
          <p:cNvPr id="3" name="Image 2">
            <a:extLst>
              <a:ext uri="{FF2B5EF4-FFF2-40B4-BE49-F238E27FC236}">
                <a16:creationId xmlns:a16="http://schemas.microsoft.com/office/drawing/2014/main" id="{D7460331-78FC-4FCC-D112-67CBDA4F768E}"/>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4" name="ZoneTexte 3">
            <a:extLst>
              <a:ext uri="{FF2B5EF4-FFF2-40B4-BE49-F238E27FC236}">
                <a16:creationId xmlns:a16="http://schemas.microsoft.com/office/drawing/2014/main" id="{E4978E2B-0F77-7F89-9026-7E90018AFD0D}"/>
              </a:ext>
            </a:extLst>
          </p:cNvPr>
          <p:cNvSpPr txBox="1"/>
          <p:nvPr/>
        </p:nvSpPr>
        <p:spPr bwMode="auto">
          <a:xfrm>
            <a:off x="2855640" y="2780928"/>
            <a:ext cx="1152128"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41%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0" name="ZoneTexte 9">
            <a:extLst>
              <a:ext uri="{FF2B5EF4-FFF2-40B4-BE49-F238E27FC236}">
                <a16:creationId xmlns:a16="http://schemas.microsoft.com/office/drawing/2014/main" id="{EB233622-E6E3-3840-AC8D-F2F1EA44E3CF}"/>
              </a:ext>
            </a:extLst>
          </p:cNvPr>
          <p:cNvSpPr txBox="1"/>
          <p:nvPr/>
        </p:nvSpPr>
        <p:spPr bwMode="auto">
          <a:xfrm>
            <a:off x="4917618" y="3861048"/>
            <a:ext cx="1152128"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20%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2" name="ZoneTexte 11">
            <a:extLst>
              <a:ext uri="{FF2B5EF4-FFF2-40B4-BE49-F238E27FC236}">
                <a16:creationId xmlns:a16="http://schemas.microsoft.com/office/drawing/2014/main" id="{EBF63A58-7DDB-CAD0-4128-410CBDFADDEF}"/>
              </a:ext>
            </a:extLst>
          </p:cNvPr>
          <p:cNvSpPr txBox="1"/>
          <p:nvPr/>
        </p:nvSpPr>
        <p:spPr bwMode="auto">
          <a:xfrm>
            <a:off x="6816080" y="3691771"/>
            <a:ext cx="1152128"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12%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3" name="ZoneTexte 12">
            <a:extLst>
              <a:ext uri="{FF2B5EF4-FFF2-40B4-BE49-F238E27FC236}">
                <a16:creationId xmlns:a16="http://schemas.microsoft.com/office/drawing/2014/main" id="{C0CF26BF-26A6-A15B-9842-31343E2199AC}"/>
              </a:ext>
            </a:extLst>
          </p:cNvPr>
          <p:cNvSpPr txBox="1"/>
          <p:nvPr/>
        </p:nvSpPr>
        <p:spPr bwMode="auto">
          <a:xfrm>
            <a:off x="8792800" y="3158252"/>
            <a:ext cx="1152128"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26%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4" name="Espace réservé du numéro de diapositive 1">
            <a:extLst>
              <a:ext uri="{FF2B5EF4-FFF2-40B4-BE49-F238E27FC236}">
                <a16:creationId xmlns:a16="http://schemas.microsoft.com/office/drawing/2014/main" id="{4CCB0774-FFFE-6926-C5A8-E3D341013A04}"/>
              </a:ext>
            </a:extLst>
          </p:cNvPr>
          <p:cNvSpPr>
            <a:spLocks noGrp="1"/>
          </p:cNvSpPr>
          <p:nvPr>
            <p:ph type="sldNum" sz="quarter" idx="12"/>
          </p:nvPr>
        </p:nvSpPr>
        <p:spPr bwMode="auto">
          <a:xfrm>
            <a:off x="7974041" y="6356350"/>
            <a:ext cx="4016319" cy="365125"/>
          </a:xfrm>
        </p:spPr>
        <p:txBody>
          <a:bodyPr/>
          <a:lstStyle/>
          <a:p>
            <a:pPr>
              <a:defRPr/>
            </a:pPr>
            <a:r>
              <a:rPr lang="fr-FR" dirty="0"/>
              <a:t>31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ZoneTexte 5"/>
          <p:cNvSpPr txBox="1"/>
          <p:nvPr/>
        </p:nvSpPr>
        <p:spPr bwMode="auto">
          <a:xfrm rot="21434738">
            <a:off x="1279103" y="334993"/>
            <a:ext cx="8539517"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Evaluation globale de la sécurité des résidents</a:t>
            </a:r>
            <a:endParaRPr/>
          </a:p>
        </p:txBody>
      </p:sp>
      <p:sp>
        <p:nvSpPr>
          <p:cNvPr id="2" name="Espace réservé du numéro de diapositive 1"/>
          <p:cNvSpPr>
            <a:spLocks noGrp="1"/>
          </p:cNvSpPr>
          <p:nvPr>
            <p:ph type="sldNum" sz="quarter" idx="4294967295"/>
          </p:nvPr>
        </p:nvSpPr>
        <p:spPr bwMode="auto"/>
        <p:txBody>
          <a:bodyPr/>
          <a:lstStyle/>
          <a:p>
            <a:pPr>
              <a:defRPr/>
            </a:pPr>
            <a:fld id="{A5B26AE7-1EF8-6447-85CD-8FFA54DD2163}" type="slidenum">
              <a:rPr lang="fr-FR"/>
              <a:t>32</a:t>
            </a:fld>
            <a:endParaRPr lang="fr-FR"/>
          </a:p>
        </p:txBody>
      </p:sp>
      <p:sp>
        <p:nvSpPr>
          <p:cNvPr id="7" name="Rectangle 6"/>
          <p:cNvSpPr/>
          <p:nvPr/>
        </p:nvSpPr>
        <p:spPr bwMode="auto">
          <a:xfrm rot="21440180">
            <a:off x="-136487" y="-838201"/>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45568" y="181014"/>
            <a:ext cx="11578811" cy="954107"/>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Evaluation globale de la sécurité des résidents (nb 141 /</a:t>
            </a:r>
            <a:r>
              <a:rPr lang="fr-FR" sz="2800" b="1" dirty="0" err="1">
                <a:solidFill>
                  <a:schemeClr val="bg1"/>
                </a:solidFill>
                <a:latin typeface="Tahoma"/>
                <a:ea typeface="Tahoma"/>
                <a:cs typeface="Tahoma"/>
              </a:rPr>
              <a:t>HdF</a:t>
            </a:r>
            <a:r>
              <a:rPr lang="fr-FR" sz="2800" b="1" dirty="0">
                <a:solidFill>
                  <a:schemeClr val="bg1"/>
                </a:solidFill>
                <a:latin typeface="Tahoma"/>
                <a:ea typeface="Tahoma"/>
                <a:cs typeface="Tahoma"/>
              </a:rPr>
              <a:t> 8)</a:t>
            </a:r>
          </a:p>
          <a:p>
            <a:pPr>
              <a:defRPr/>
            </a:pPr>
            <a:endParaRPr lang="fr-FR" sz="2800" b="1" dirty="0">
              <a:solidFill>
                <a:schemeClr val="bg1"/>
              </a:solidFill>
              <a:latin typeface="Tahoma"/>
              <a:ea typeface="Tahoma"/>
              <a:cs typeface="Tahoma"/>
            </a:endParaRPr>
          </a:p>
        </p:txBody>
      </p:sp>
      <p:pic>
        <p:nvPicPr>
          <p:cNvPr id="9" name="Image 8"/>
          <p:cNvPicPr>
            <a:picLocks noChangeAspect="1"/>
          </p:cNvPicPr>
          <p:nvPr/>
        </p:nvPicPr>
        <p:blipFill>
          <a:blip r:embed="rId2"/>
          <a:stretch/>
        </p:blipFill>
        <p:spPr bwMode="auto">
          <a:xfrm>
            <a:off x="10416480" y="6204813"/>
            <a:ext cx="1138211" cy="516662"/>
          </a:xfrm>
          <a:prstGeom prst="rect">
            <a:avLst/>
          </a:prstGeom>
        </p:spPr>
      </p:pic>
      <p:pic>
        <p:nvPicPr>
          <p:cNvPr id="4" name="Image 3"/>
          <p:cNvPicPr>
            <a:picLocks noChangeAspect="1"/>
          </p:cNvPicPr>
          <p:nvPr/>
        </p:nvPicPr>
        <p:blipFill>
          <a:blip r:embed="rId3"/>
          <a:stretch/>
        </p:blipFill>
        <p:spPr bwMode="auto">
          <a:xfrm>
            <a:off x="1535416" y="1470214"/>
            <a:ext cx="9650982" cy="4391739"/>
          </a:xfrm>
          <a:prstGeom prst="rect">
            <a:avLst/>
          </a:prstGeom>
        </p:spPr>
      </p:pic>
      <p:sp>
        <p:nvSpPr>
          <p:cNvPr id="11" name="Rectangle 10"/>
          <p:cNvSpPr/>
          <p:nvPr/>
        </p:nvSpPr>
        <p:spPr bwMode="auto">
          <a:xfrm>
            <a:off x="1415479" y="6066313"/>
            <a:ext cx="3579826" cy="646331"/>
          </a:xfrm>
          <a:prstGeom prst="rect">
            <a:avLst/>
          </a:prstGeom>
        </p:spPr>
        <p:txBody>
          <a:bodyPr wrap="none">
            <a:spAutoFit/>
          </a:bodyPr>
          <a:lstStyle/>
          <a:p>
            <a:pPr lvl="0">
              <a:defRPr/>
            </a:pPr>
            <a:r>
              <a:rPr lang="fr-FR" sz="1200" i="1">
                <a:solidFill>
                  <a:prstClr val="black"/>
                </a:solidFill>
              </a:rPr>
              <a:t>Fig.24 Réponses à la question F2</a:t>
            </a:r>
          </a:p>
          <a:p>
            <a:pPr lvl="0">
              <a:defRPr/>
            </a:pPr>
            <a:r>
              <a:rPr lang="fr-FR" sz="1200" i="1">
                <a:solidFill>
                  <a:prstClr val="black"/>
                </a:solidFill>
              </a:rPr>
              <a:t>Moyenne des pourcentages de répondants par EHPAD </a:t>
            </a:r>
            <a:endParaRPr/>
          </a:p>
          <a:p>
            <a:pPr lvl="0">
              <a:defRPr/>
            </a:pPr>
            <a:r>
              <a:rPr lang="fr-FR" sz="1200" i="1">
                <a:solidFill>
                  <a:prstClr val="black"/>
                </a:solidFill>
              </a:rPr>
              <a:t> </a:t>
            </a:r>
          </a:p>
        </p:txBody>
      </p:sp>
      <p:pic>
        <p:nvPicPr>
          <p:cNvPr id="3" name="Image 2">
            <a:extLst>
              <a:ext uri="{FF2B5EF4-FFF2-40B4-BE49-F238E27FC236}">
                <a16:creationId xmlns:a16="http://schemas.microsoft.com/office/drawing/2014/main" id="{3EB7CB99-785D-4299-C0A3-CE140EC98685}"/>
              </a:ext>
            </a:extLst>
          </p:cNvPr>
          <p:cNvPicPr>
            <a:picLocks noChangeAspect="1"/>
          </p:cNvPicPr>
          <p:nvPr/>
        </p:nvPicPr>
        <p:blipFill>
          <a:blip r:embed="rId4"/>
          <a:stretch>
            <a:fillRect/>
          </a:stretch>
        </p:blipFill>
        <p:spPr bwMode="auto">
          <a:xfrm>
            <a:off x="9646085" y="6089586"/>
            <a:ext cx="669452" cy="768414"/>
          </a:xfrm>
          <a:prstGeom prst="rect">
            <a:avLst/>
          </a:prstGeom>
        </p:spPr>
      </p:pic>
      <p:sp>
        <p:nvSpPr>
          <p:cNvPr id="5" name="ZoneTexte 4">
            <a:extLst>
              <a:ext uri="{FF2B5EF4-FFF2-40B4-BE49-F238E27FC236}">
                <a16:creationId xmlns:a16="http://schemas.microsoft.com/office/drawing/2014/main" id="{87C53C54-FED6-B756-326A-F043C573623C}"/>
              </a:ext>
            </a:extLst>
          </p:cNvPr>
          <p:cNvSpPr txBox="1"/>
          <p:nvPr/>
        </p:nvSpPr>
        <p:spPr bwMode="auto">
          <a:xfrm>
            <a:off x="2567608" y="4725144"/>
            <a:ext cx="960545"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4%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0" name="ZoneTexte 9">
            <a:extLst>
              <a:ext uri="{FF2B5EF4-FFF2-40B4-BE49-F238E27FC236}">
                <a16:creationId xmlns:a16="http://schemas.microsoft.com/office/drawing/2014/main" id="{2DD8EA55-9CE3-CAC4-0EDA-2BB10BD2DEC4}"/>
              </a:ext>
            </a:extLst>
          </p:cNvPr>
          <p:cNvSpPr txBox="1"/>
          <p:nvPr/>
        </p:nvSpPr>
        <p:spPr bwMode="auto">
          <a:xfrm>
            <a:off x="3935760" y="3933056"/>
            <a:ext cx="960545"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15%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2" name="ZoneTexte 11">
            <a:extLst>
              <a:ext uri="{FF2B5EF4-FFF2-40B4-BE49-F238E27FC236}">
                <a16:creationId xmlns:a16="http://schemas.microsoft.com/office/drawing/2014/main" id="{D9F80235-2F22-88FD-6FD2-AA3024F64BDC}"/>
              </a:ext>
            </a:extLst>
          </p:cNvPr>
          <p:cNvSpPr txBox="1"/>
          <p:nvPr/>
        </p:nvSpPr>
        <p:spPr bwMode="auto">
          <a:xfrm>
            <a:off x="5416874" y="2759125"/>
            <a:ext cx="960545"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44%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3" name="ZoneTexte 12">
            <a:extLst>
              <a:ext uri="{FF2B5EF4-FFF2-40B4-BE49-F238E27FC236}">
                <a16:creationId xmlns:a16="http://schemas.microsoft.com/office/drawing/2014/main" id="{E03B056E-BBE1-0CFC-4C82-5EEB73D2A6EB}"/>
              </a:ext>
            </a:extLst>
          </p:cNvPr>
          <p:cNvSpPr txBox="1"/>
          <p:nvPr/>
        </p:nvSpPr>
        <p:spPr bwMode="auto">
          <a:xfrm>
            <a:off x="6960096" y="3510091"/>
            <a:ext cx="960545"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23%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4" name="ZoneTexte 13">
            <a:extLst>
              <a:ext uri="{FF2B5EF4-FFF2-40B4-BE49-F238E27FC236}">
                <a16:creationId xmlns:a16="http://schemas.microsoft.com/office/drawing/2014/main" id="{2B5B9645-BB82-6BFC-4053-9B5B931B33E7}"/>
              </a:ext>
            </a:extLst>
          </p:cNvPr>
          <p:cNvSpPr txBox="1"/>
          <p:nvPr/>
        </p:nvSpPr>
        <p:spPr bwMode="auto">
          <a:xfrm>
            <a:off x="8458893" y="4121345"/>
            <a:ext cx="960545"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4%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5" name="ZoneTexte 14">
            <a:extLst>
              <a:ext uri="{FF2B5EF4-FFF2-40B4-BE49-F238E27FC236}">
                <a16:creationId xmlns:a16="http://schemas.microsoft.com/office/drawing/2014/main" id="{D3602BB8-1994-5F8A-491F-2ED4944FA634}"/>
              </a:ext>
            </a:extLst>
          </p:cNvPr>
          <p:cNvSpPr txBox="1"/>
          <p:nvPr/>
        </p:nvSpPr>
        <p:spPr bwMode="auto">
          <a:xfrm>
            <a:off x="9835264" y="3952068"/>
            <a:ext cx="960545" cy="338554"/>
          </a:xfrm>
          <a:prstGeom prst="rect">
            <a:avLst/>
          </a:prstGeom>
          <a:noFill/>
        </p:spPr>
        <p:txBody>
          <a:bodyPr wrap="square" rtlCol="0">
            <a:spAutoFit/>
          </a:bodyPr>
          <a:lstStyle/>
          <a:p>
            <a:r>
              <a:rPr lang="fr-FR" sz="1600" b="1" dirty="0">
                <a:solidFill>
                  <a:schemeClr val="accent1">
                    <a:lumMod val="75000"/>
                  </a:schemeClr>
                </a:solidFill>
                <a:highlight>
                  <a:srgbClr val="00FFFF"/>
                </a:highlight>
              </a:rPr>
              <a:t>11% </a:t>
            </a:r>
            <a:r>
              <a:rPr lang="fr-FR" sz="1600" b="1" dirty="0" err="1">
                <a:solidFill>
                  <a:schemeClr val="accent1">
                    <a:lumMod val="75000"/>
                  </a:schemeClr>
                </a:solidFill>
                <a:highlight>
                  <a:srgbClr val="00FFFF"/>
                </a:highlight>
              </a:rPr>
              <a:t>HdF</a:t>
            </a:r>
            <a:endParaRPr lang="fr-FR" sz="1600" b="1" dirty="0">
              <a:solidFill>
                <a:schemeClr val="accent1">
                  <a:lumMod val="75000"/>
                </a:schemeClr>
              </a:solidFill>
              <a:highlight>
                <a:srgbClr val="00FFFF"/>
              </a:highlight>
            </a:endParaRPr>
          </a:p>
        </p:txBody>
      </p:sp>
      <p:sp>
        <p:nvSpPr>
          <p:cNvPr id="16" name="Espace réservé du numéro de diapositive 1">
            <a:extLst>
              <a:ext uri="{FF2B5EF4-FFF2-40B4-BE49-F238E27FC236}">
                <a16:creationId xmlns:a16="http://schemas.microsoft.com/office/drawing/2014/main" id="{7B50A7A3-0733-ECCF-DC37-45F88A520852}"/>
              </a:ext>
            </a:extLst>
          </p:cNvPr>
          <p:cNvSpPr>
            <a:spLocks noGrp="1"/>
          </p:cNvSpPr>
          <p:nvPr>
            <p:ph type="sldNum" sz="quarter" idx="12"/>
          </p:nvPr>
        </p:nvSpPr>
        <p:spPr bwMode="auto">
          <a:xfrm>
            <a:off x="7974041" y="6356350"/>
            <a:ext cx="4016319" cy="365125"/>
          </a:xfrm>
        </p:spPr>
        <p:txBody>
          <a:bodyPr/>
          <a:lstStyle/>
          <a:p>
            <a:pPr>
              <a:defRPr/>
            </a:pPr>
            <a:r>
              <a:rPr lang="fr-FR" dirty="0"/>
              <a:t>32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Rectangle 25"/>
          <p:cNvSpPr/>
          <p:nvPr/>
        </p:nvSpPr>
        <p:spPr bwMode="auto">
          <a:xfrm>
            <a:off x="1415480" y="1426320"/>
            <a:ext cx="9579026" cy="4440267"/>
          </a:xfrm>
          <a:prstGeom prst="rect">
            <a:avLst/>
          </a:prstGeom>
          <a:solidFill>
            <a:srgbClr val="FBE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7" name="Rectangle 6"/>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8" name="ZoneTexte 7"/>
          <p:cNvSpPr txBox="1"/>
          <p:nvPr/>
        </p:nvSpPr>
        <p:spPr bwMode="auto">
          <a:xfrm rot="21434738">
            <a:off x="1282672" y="495090"/>
            <a:ext cx="6773008"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Enseignement  : pour ouvrir le débat</a:t>
            </a:r>
            <a:endParaRPr/>
          </a:p>
        </p:txBody>
      </p:sp>
      <p:sp>
        <p:nvSpPr>
          <p:cNvPr id="16" name="Titre 1"/>
          <p:cNvSpPr>
            <a:spLocks noGrp="1"/>
          </p:cNvSpPr>
          <p:nvPr>
            <p:ph type="title"/>
          </p:nvPr>
        </p:nvSpPr>
        <p:spPr bwMode="auto">
          <a:xfrm>
            <a:off x="211104" y="6021657"/>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sp>
        <p:nvSpPr>
          <p:cNvPr id="19" name="Titre 1"/>
          <p:cNvSpPr txBox="1"/>
          <p:nvPr/>
        </p:nvSpPr>
        <p:spPr bwMode="auto">
          <a:xfrm>
            <a:off x="1565879" y="6069151"/>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sp>
        <p:nvSpPr>
          <p:cNvPr id="27" name="ZoneTexte 26"/>
          <p:cNvSpPr txBox="1"/>
          <p:nvPr/>
        </p:nvSpPr>
        <p:spPr bwMode="auto">
          <a:xfrm>
            <a:off x="1525924" y="1709135"/>
            <a:ext cx="9319062" cy="3693319"/>
          </a:xfrm>
          <a:prstGeom prst="rect">
            <a:avLst/>
          </a:prstGeom>
          <a:noFill/>
        </p:spPr>
        <p:txBody>
          <a:bodyPr wrap="square" rtlCol="0">
            <a:spAutoFit/>
          </a:bodyPr>
          <a:lstStyle/>
          <a:p>
            <a:pPr>
              <a:defRPr/>
            </a:pPr>
            <a:r>
              <a:rPr lang="fr-FR" dirty="0">
                <a:solidFill>
                  <a:schemeClr val="accent2">
                    <a:lumMod val="75000"/>
                  </a:schemeClr>
                </a:solidFill>
                <a:latin typeface="Tahoma"/>
                <a:ea typeface="Tahoma"/>
                <a:cs typeface="Tahoma"/>
              </a:rPr>
              <a:t>Exemples de verbatim au niveau national :</a:t>
            </a:r>
            <a:endParaRPr sz="2000" dirty="0"/>
          </a:p>
          <a:p>
            <a:pPr>
              <a:defRPr/>
            </a:pPr>
            <a:endParaRPr lang="fr-FR" dirty="0">
              <a:solidFill>
                <a:schemeClr val="accent2">
                  <a:lumMod val="75000"/>
                </a:schemeClr>
              </a:solidFill>
              <a:latin typeface="Tahoma"/>
              <a:ea typeface="Tahoma"/>
              <a:cs typeface="Tahoma"/>
            </a:endParaRPr>
          </a:p>
          <a:p>
            <a:pPr>
              <a:defRPr/>
            </a:pPr>
            <a:r>
              <a:rPr lang="fr-FR" dirty="0">
                <a:solidFill>
                  <a:schemeClr val="accent2">
                    <a:lumMod val="75000"/>
                  </a:schemeClr>
                </a:solidFill>
                <a:latin typeface="Tahoma"/>
                <a:ea typeface="Tahoma"/>
                <a:cs typeface="Tahoma"/>
              </a:rPr>
              <a:t>« La direction est à l’écoute, nous avons du soutien »</a:t>
            </a:r>
            <a:endParaRPr sz="2000" dirty="0"/>
          </a:p>
          <a:p>
            <a:pPr>
              <a:defRPr/>
            </a:pPr>
            <a:r>
              <a:rPr lang="fr-FR" dirty="0">
                <a:solidFill>
                  <a:schemeClr val="accent2">
                    <a:lumMod val="75000"/>
                  </a:schemeClr>
                </a:solidFill>
                <a:latin typeface="Tahoma"/>
                <a:ea typeface="Tahoma"/>
                <a:cs typeface="Tahoma"/>
              </a:rPr>
              <a:t>« Le directeur ne vient jamais nous voir »</a:t>
            </a:r>
            <a:endParaRPr sz="2000" dirty="0"/>
          </a:p>
          <a:p>
            <a:pPr>
              <a:defRPr/>
            </a:pPr>
            <a:endParaRPr lang="fr-FR" dirty="0">
              <a:solidFill>
                <a:schemeClr val="accent2">
                  <a:lumMod val="75000"/>
                </a:schemeClr>
              </a:solidFill>
              <a:latin typeface="Tahoma"/>
              <a:ea typeface="Tahoma"/>
              <a:cs typeface="Tahoma"/>
            </a:endParaRPr>
          </a:p>
          <a:p>
            <a:pPr>
              <a:defRPr/>
            </a:pPr>
            <a:r>
              <a:rPr lang="fr-FR" dirty="0">
                <a:solidFill>
                  <a:schemeClr val="accent2">
                    <a:lumMod val="75000"/>
                  </a:schemeClr>
                </a:solidFill>
                <a:latin typeface="Tahoma"/>
                <a:ea typeface="Tahoma"/>
                <a:cs typeface="Tahoma"/>
              </a:rPr>
              <a:t>« Si nous avions plus de personnel, nous ferions mieux notre travail »</a:t>
            </a:r>
            <a:endParaRPr sz="2000" dirty="0"/>
          </a:p>
          <a:p>
            <a:pPr>
              <a:defRPr/>
            </a:pPr>
            <a:r>
              <a:rPr lang="fr-FR" dirty="0">
                <a:solidFill>
                  <a:schemeClr val="accent2">
                    <a:lumMod val="75000"/>
                  </a:schemeClr>
                </a:solidFill>
                <a:latin typeface="Tahoma"/>
                <a:ea typeface="Tahoma"/>
                <a:cs typeface="Tahoma"/>
              </a:rPr>
              <a:t>« Nous manquons de moyens pour bien réaliser notre travail »</a:t>
            </a:r>
            <a:endParaRPr sz="2000" dirty="0"/>
          </a:p>
          <a:p>
            <a:pPr>
              <a:defRPr/>
            </a:pPr>
            <a:endParaRPr lang="fr-FR" dirty="0">
              <a:solidFill>
                <a:schemeClr val="accent2">
                  <a:lumMod val="75000"/>
                </a:schemeClr>
              </a:solidFill>
              <a:latin typeface="Tahoma"/>
              <a:ea typeface="Tahoma"/>
              <a:cs typeface="Tahoma"/>
            </a:endParaRPr>
          </a:p>
          <a:p>
            <a:pPr>
              <a:defRPr/>
            </a:pPr>
            <a:r>
              <a:rPr lang="fr-FR" dirty="0">
                <a:solidFill>
                  <a:schemeClr val="accent2">
                    <a:lumMod val="75000"/>
                  </a:schemeClr>
                </a:solidFill>
                <a:latin typeface="Tahoma"/>
                <a:ea typeface="Tahoma"/>
                <a:cs typeface="Tahoma"/>
              </a:rPr>
              <a:t>« Nous ne partageons pas avec les autres professionnels. Nous n’avons pas de temps d’échanges conjoints ». « Nous ne sommes pas les bienvenus sur les temps de transmission »</a:t>
            </a:r>
            <a:endParaRPr sz="2000" dirty="0"/>
          </a:p>
          <a:p>
            <a:pPr>
              <a:defRPr/>
            </a:pPr>
            <a:endParaRPr lang="fr-FR" dirty="0">
              <a:solidFill>
                <a:schemeClr val="accent2">
                  <a:lumMod val="75000"/>
                </a:schemeClr>
              </a:solidFill>
              <a:latin typeface="Tahoma"/>
              <a:ea typeface="Tahoma"/>
              <a:cs typeface="Tahoma"/>
            </a:endParaRPr>
          </a:p>
          <a:p>
            <a:pPr>
              <a:defRPr/>
            </a:pPr>
            <a:r>
              <a:rPr lang="fr-FR" dirty="0">
                <a:solidFill>
                  <a:schemeClr val="accent2">
                    <a:lumMod val="75000"/>
                  </a:schemeClr>
                </a:solidFill>
                <a:latin typeface="Tahoma"/>
                <a:ea typeface="Tahoma"/>
                <a:cs typeface="Tahoma"/>
              </a:rPr>
              <a:t>« Quand on fait une fiche de déclaration, nous n’avons jamais de retour »</a:t>
            </a:r>
            <a:endParaRPr sz="2000" dirty="0"/>
          </a:p>
        </p:txBody>
      </p:sp>
      <p:pic>
        <p:nvPicPr>
          <p:cNvPr id="17" name="Image 16"/>
          <p:cNvPicPr>
            <a:picLocks noChangeAspect="1"/>
          </p:cNvPicPr>
          <p:nvPr/>
        </p:nvPicPr>
        <p:blipFill>
          <a:blip r:embed="rId2"/>
          <a:stretch/>
        </p:blipFill>
        <p:spPr bwMode="auto">
          <a:xfrm>
            <a:off x="10634284" y="6253061"/>
            <a:ext cx="1138211" cy="516662"/>
          </a:xfrm>
          <a:prstGeom prst="rect">
            <a:avLst/>
          </a:prstGeom>
        </p:spPr>
      </p:pic>
      <p:sp>
        <p:nvSpPr>
          <p:cNvPr id="3" name="Espace réservé du numéro de diapositive 2"/>
          <p:cNvSpPr>
            <a:spLocks noGrp="1"/>
          </p:cNvSpPr>
          <p:nvPr>
            <p:ph type="sldNum" sz="quarter" idx="12"/>
          </p:nvPr>
        </p:nvSpPr>
        <p:spPr bwMode="auto">
          <a:xfrm>
            <a:off x="9380289" y="6356350"/>
            <a:ext cx="2743200" cy="365125"/>
          </a:xfrm>
        </p:spPr>
        <p:txBody>
          <a:bodyPr/>
          <a:lstStyle/>
          <a:p>
            <a:pPr>
              <a:defRPr/>
            </a:pPr>
            <a:fld id="{A5B26AE7-1EF8-6447-85CD-8FFA54DD2163}" type="slidenum">
              <a:rPr lang="fr-FR"/>
              <a:t>33</a:t>
            </a:fld>
            <a:endParaRPr lang="fr-FR" dirty="0"/>
          </a:p>
        </p:txBody>
      </p:sp>
      <p:pic>
        <p:nvPicPr>
          <p:cNvPr id="2" name="Image 1">
            <a:extLst>
              <a:ext uri="{FF2B5EF4-FFF2-40B4-BE49-F238E27FC236}">
                <a16:creationId xmlns:a16="http://schemas.microsoft.com/office/drawing/2014/main" id="{9530BB60-C426-9035-1399-ECEA9278AB65}"/>
              </a:ext>
            </a:extLst>
          </p:cNvPr>
          <p:cNvPicPr>
            <a:picLocks noChangeAspect="1"/>
          </p:cNvPicPr>
          <p:nvPr/>
        </p:nvPicPr>
        <p:blipFill>
          <a:blip r:embed="rId3"/>
          <a:stretch>
            <a:fillRect/>
          </a:stretch>
        </p:blipFill>
        <p:spPr bwMode="auto">
          <a:xfrm>
            <a:off x="9982916" y="6034977"/>
            <a:ext cx="669452" cy="7684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tangle 12"/>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5" name="Rectangle 14"/>
          <p:cNvSpPr/>
          <p:nvPr/>
        </p:nvSpPr>
        <p:spPr bwMode="auto">
          <a:xfrm>
            <a:off x="2006227" y="2006227"/>
            <a:ext cx="8175004" cy="3755227"/>
          </a:xfrm>
          <a:prstGeom prst="rect">
            <a:avLst/>
          </a:prstGeom>
          <a:solidFill>
            <a:srgbClr val="E9B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defRPr/>
            </a:pPr>
            <a:r>
              <a:rPr lang="fr-FR" sz="2000" dirty="0">
                <a:solidFill>
                  <a:schemeClr val="accent1">
                    <a:lumMod val="75000"/>
                  </a:schemeClr>
                </a:solidFill>
                <a:latin typeface="Tahoma"/>
              </a:rPr>
              <a:t>Création d’un groupe de travail culture sécurité en ESSMS (pour les adhérents du RSQR)</a:t>
            </a:r>
          </a:p>
          <a:p>
            <a:pPr marL="285750" indent="-285750" algn="ctr">
              <a:buFont typeface="Arial" panose="020B0604020202020204" pitchFamily="34" charset="0"/>
              <a:buChar char="•"/>
              <a:defRPr/>
            </a:pPr>
            <a:endParaRPr lang="fr-FR" sz="2000" dirty="0">
              <a:solidFill>
                <a:schemeClr val="accent1">
                  <a:lumMod val="75000"/>
                </a:schemeClr>
              </a:solidFill>
              <a:latin typeface="Tahoma"/>
            </a:endParaRPr>
          </a:p>
          <a:p>
            <a:pPr marL="285750" indent="-285750" algn="ctr">
              <a:buFont typeface="Arial" panose="020B0604020202020204" pitchFamily="34" charset="0"/>
              <a:buChar char="•"/>
              <a:defRPr/>
            </a:pPr>
            <a:r>
              <a:rPr lang="fr-FR" sz="2000" dirty="0">
                <a:solidFill>
                  <a:schemeClr val="accent1">
                    <a:lumMod val="75000"/>
                  </a:schemeClr>
                </a:solidFill>
                <a:latin typeface="Tahoma"/>
              </a:rPr>
              <a:t>Mise à jour du kit Qualité et gestion des risques en ESSMS + campagne de communication</a:t>
            </a:r>
          </a:p>
          <a:p>
            <a:pPr marL="285750" indent="-285750" algn="ctr">
              <a:buFont typeface="Arial" panose="020B0604020202020204" pitchFamily="34" charset="0"/>
              <a:buChar char="•"/>
              <a:defRPr/>
            </a:pPr>
            <a:endParaRPr lang="fr-FR" sz="2000" dirty="0">
              <a:solidFill>
                <a:schemeClr val="accent1">
                  <a:lumMod val="75000"/>
                </a:schemeClr>
              </a:solidFill>
              <a:latin typeface="Tahoma"/>
            </a:endParaRPr>
          </a:p>
          <a:p>
            <a:pPr marL="285750" indent="-285750" algn="ctr">
              <a:buFont typeface="Arial" panose="020B0604020202020204" pitchFamily="34" charset="0"/>
              <a:buChar char="•"/>
              <a:defRPr/>
            </a:pPr>
            <a:r>
              <a:rPr lang="fr-FR" sz="2000" dirty="0">
                <a:solidFill>
                  <a:schemeClr val="accent1">
                    <a:lumMod val="75000"/>
                  </a:schemeClr>
                </a:solidFill>
                <a:latin typeface="Tahoma"/>
              </a:rPr>
              <a:t>REX d’EHPAD ayant participé à l’enquête CS et quelle(s) suite(s) donnée en interne (café-rencontre)</a:t>
            </a:r>
          </a:p>
        </p:txBody>
      </p:sp>
      <p:sp>
        <p:nvSpPr>
          <p:cNvPr id="16" name="Rectangle 15"/>
          <p:cNvSpPr/>
          <p:nvPr/>
        </p:nvSpPr>
        <p:spPr bwMode="auto">
          <a:xfrm>
            <a:off x="2883606" y="1657199"/>
            <a:ext cx="6383224" cy="67657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17" name="ZoneTexte 16"/>
          <p:cNvSpPr txBox="1"/>
          <p:nvPr/>
        </p:nvSpPr>
        <p:spPr bwMode="auto">
          <a:xfrm>
            <a:off x="2975212" y="1756637"/>
            <a:ext cx="6168788" cy="400110"/>
          </a:xfrm>
          <a:prstGeom prst="rect">
            <a:avLst/>
          </a:prstGeom>
          <a:noFill/>
        </p:spPr>
        <p:txBody>
          <a:bodyPr wrap="square" rtlCol="0">
            <a:spAutoFit/>
          </a:bodyPr>
          <a:lstStyle/>
          <a:p>
            <a:pPr algn="ctr">
              <a:defRPr/>
            </a:pPr>
            <a:r>
              <a:rPr lang="fr-FR" sz="2000" b="1">
                <a:solidFill>
                  <a:schemeClr val="bg1"/>
                </a:solidFill>
                <a:latin typeface="Tahoma"/>
                <a:ea typeface="Tahoma"/>
                <a:cs typeface="Tahoma"/>
              </a:rPr>
              <a:t>Quelques suggestions d’actions</a:t>
            </a:r>
            <a:endParaRPr/>
          </a:p>
        </p:txBody>
      </p:sp>
      <p:sp>
        <p:nvSpPr>
          <p:cNvPr id="21" name="Titre 1"/>
          <p:cNvSpPr txBox="1"/>
          <p:nvPr/>
        </p:nvSpPr>
        <p:spPr bwMode="auto">
          <a:xfrm>
            <a:off x="211104" y="6021657"/>
            <a:ext cx="1590878" cy="610762"/>
          </a:xfrm>
          <a:prstGeom prst="rect">
            <a:avLst/>
          </a:prstGeom>
        </p:spPr>
        <p:txBody>
          <a:bodyP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sp>
        <p:nvSpPr>
          <p:cNvPr id="24" name="Titre 1"/>
          <p:cNvSpPr txBox="1"/>
          <p:nvPr/>
        </p:nvSpPr>
        <p:spPr bwMode="auto">
          <a:xfrm>
            <a:off x="1565879" y="6069151"/>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sp>
        <p:nvSpPr>
          <p:cNvPr id="28" name="ZoneTexte 27"/>
          <p:cNvSpPr txBox="1"/>
          <p:nvPr/>
        </p:nvSpPr>
        <p:spPr bwMode="auto">
          <a:xfrm rot="21434738">
            <a:off x="1229663" y="450313"/>
            <a:ext cx="7906332"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Et pour s’améliorer, des idées d’actions… ?</a:t>
            </a:r>
            <a:endParaRPr dirty="0"/>
          </a:p>
        </p:txBody>
      </p:sp>
      <p:pic>
        <p:nvPicPr>
          <p:cNvPr id="12" name="Image 11"/>
          <p:cNvPicPr>
            <a:picLocks noChangeAspect="1"/>
          </p:cNvPicPr>
          <p:nvPr/>
        </p:nvPicPr>
        <p:blipFill>
          <a:blip r:embed="rId2"/>
          <a:stretch/>
        </p:blipFill>
        <p:spPr bwMode="auto">
          <a:xfrm>
            <a:off x="10579693" y="6216124"/>
            <a:ext cx="1138211" cy="516662"/>
          </a:xfrm>
          <a:prstGeom prst="rect">
            <a:avLst/>
          </a:prstGeom>
        </p:spPr>
      </p:pic>
      <p:sp>
        <p:nvSpPr>
          <p:cNvPr id="2" name="Espace réservé du numéro de diapositive 1"/>
          <p:cNvSpPr>
            <a:spLocks noGrp="1"/>
          </p:cNvSpPr>
          <p:nvPr>
            <p:ph type="sldNum" sz="quarter" idx="12"/>
          </p:nvPr>
        </p:nvSpPr>
        <p:spPr bwMode="auto">
          <a:xfrm>
            <a:off x="9254521" y="6367661"/>
            <a:ext cx="2743200" cy="365125"/>
          </a:xfrm>
        </p:spPr>
        <p:txBody>
          <a:bodyPr/>
          <a:lstStyle/>
          <a:p>
            <a:pPr>
              <a:defRPr/>
            </a:pPr>
            <a:fld id="{A5B26AE7-1EF8-6447-85CD-8FFA54DD2163}" type="slidenum">
              <a:rPr lang="fr-FR"/>
              <a:t>34</a:t>
            </a:fld>
            <a:endParaRPr lang="fr-FR" dirty="0"/>
          </a:p>
        </p:txBody>
      </p:sp>
      <p:pic>
        <p:nvPicPr>
          <p:cNvPr id="3" name="Image 2">
            <a:extLst>
              <a:ext uri="{FF2B5EF4-FFF2-40B4-BE49-F238E27FC236}">
                <a16:creationId xmlns:a16="http://schemas.microsoft.com/office/drawing/2014/main" id="{3AFA3B97-5186-5B84-2C29-7749892F1A57}"/>
              </a:ext>
            </a:extLst>
          </p:cNvPr>
          <p:cNvPicPr>
            <a:picLocks noChangeAspect="1"/>
          </p:cNvPicPr>
          <p:nvPr/>
        </p:nvPicPr>
        <p:blipFill>
          <a:blip r:embed="rId3"/>
          <a:stretch>
            <a:fillRect/>
          </a:stretch>
        </p:blipFill>
        <p:spPr bwMode="auto">
          <a:xfrm>
            <a:off x="9846505" y="6068449"/>
            <a:ext cx="669452" cy="76841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CA29C77-A242-8244-1EEB-9D44BC738DEF}"/>
              </a:ext>
            </a:extLst>
          </p:cNvPr>
          <p:cNvSpPr>
            <a:spLocks noGrp="1"/>
          </p:cNvSpPr>
          <p:nvPr>
            <p:ph type="sldNum" sz="quarter" idx="12"/>
          </p:nvPr>
        </p:nvSpPr>
        <p:spPr/>
        <p:txBody>
          <a:bodyPr/>
          <a:lstStyle/>
          <a:p>
            <a:pPr>
              <a:defRPr/>
            </a:pPr>
            <a:fld id="{A5B26AE7-1EF8-6447-85CD-8FFA54DD2163}" type="slidenum">
              <a:rPr lang="fr-FR" smtClean="0"/>
              <a:t>35</a:t>
            </a:fld>
            <a:endParaRPr lang="fr-FR"/>
          </a:p>
        </p:txBody>
      </p:sp>
      <p:sp>
        <p:nvSpPr>
          <p:cNvPr id="5" name="Rectangle 4">
            <a:extLst>
              <a:ext uri="{FF2B5EF4-FFF2-40B4-BE49-F238E27FC236}">
                <a16:creationId xmlns:a16="http://schemas.microsoft.com/office/drawing/2014/main" id="{2A9EA648-B117-CAC9-D82F-E71A471BB051}"/>
              </a:ext>
            </a:extLst>
          </p:cNvPr>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pic>
        <p:nvPicPr>
          <p:cNvPr id="6" name="Image 5">
            <a:extLst>
              <a:ext uri="{FF2B5EF4-FFF2-40B4-BE49-F238E27FC236}">
                <a16:creationId xmlns:a16="http://schemas.microsoft.com/office/drawing/2014/main" id="{9AAC401B-9F47-DB42-6352-F61F5AB51E96}"/>
              </a:ext>
            </a:extLst>
          </p:cNvPr>
          <p:cNvPicPr>
            <a:picLocks noChangeAspect="1"/>
          </p:cNvPicPr>
          <p:nvPr/>
        </p:nvPicPr>
        <p:blipFill>
          <a:blip r:embed="rId2"/>
          <a:stretch/>
        </p:blipFill>
        <p:spPr bwMode="auto">
          <a:xfrm>
            <a:off x="10634284" y="6253061"/>
            <a:ext cx="1138211" cy="516662"/>
          </a:xfrm>
          <a:prstGeom prst="rect">
            <a:avLst/>
          </a:prstGeom>
        </p:spPr>
      </p:pic>
      <p:sp>
        <p:nvSpPr>
          <p:cNvPr id="7" name="Espace réservé du numéro de diapositive 2">
            <a:extLst>
              <a:ext uri="{FF2B5EF4-FFF2-40B4-BE49-F238E27FC236}">
                <a16:creationId xmlns:a16="http://schemas.microsoft.com/office/drawing/2014/main" id="{D0622639-FDC7-C9C4-C682-8688327EAA8C}"/>
              </a:ext>
            </a:extLst>
          </p:cNvPr>
          <p:cNvSpPr txBox="1">
            <a:spLocks/>
          </p:cNvSpPr>
          <p:nvPr/>
        </p:nvSpPr>
        <p:spPr bwMode="auto">
          <a:xfrm>
            <a:off x="9380289" y="6356350"/>
            <a:ext cx="2743200" cy="365125"/>
          </a:xfrm>
          <a:prstGeom prst="rect">
            <a:avLst/>
          </a:prstGeom>
        </p:spPr>
        <p:txBody>
          <a:bodyPr vert="horz" lIns="91440" tIns="45720" rIns="91440" bIns="45720" rtlCol="0" anchor="ctr"/>
          <a:lstStyle>
            <a:defPPr>
              <a:defRPr lang="fr-FR"/>
            </a:defPPr>
            <a:lvl1pPr marL="0" algn="r" defTabSz="914400">
              <a:defRPr sz="1200">
                <a:solidFill>
                  <a:schemeClr val="tx1">
                    <a:tint val="75000"/>
                  </a:schemeClr>
                </a:solidFill>
                <a:latin typeface="Tahoma"/>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fld id="{A5B26AE7-1EF8-6447-85CD-8FFA54DD2163}" type="slidenum">
              <a:rPr lang="fr-FR" smtClean="0"/>
              <a:pPr>
                <a:defRPr/>
              </a:pPr>
              <a:t>35</a:t>
            </a:fld>
            <a:endParaRPr lang="fr-FR" dirty="0"/>
          </a:p>
        </p:txBody>
      </p:sp>
      <p:pic>
        <p:nvPicPr>
          <p:cNvPr id="8" name="Image 7">
            <a:extLst>
              <a:ext uri="{FF2B5EF4-FFF2-40B4-BE49-F238E27FC236}">
                <a16:creationId xmlns:a16="http://schemas.microsoft.com/office/drawing/2014/main" id="{CD63B920-A87D-1EA3-7FE8-3BCFF80C1BFB}"/>
              </a:ext>
            </a:extLst>
          </p:cNvPr>
          <p:cNvPicPr>
            <a:picLocks noChangeAspect="1"/>
          </p:cNvPicPr>
          <p:nvPr/>
        </p:nvPicPr>
        <p:blipFill>
          <a:blip r:embed="rId3"/>
          <a:stretch>
            <a:fillRect/>
          </a:stretch>
        </p:blipFill>
        <p:spPr bwMode="auto">
          <a:xfrm>
            <a:off x="9982916" y="6034977"/>
            <a:ext cx="669452" cy="768414"/>
          </a:xfrm>
          <a:prstGeom prst="rect">
            <a:avLst/>
          </a:prstGeom>
        </p:spPr>
      </p:pic>
      <p:sp>
        <p:nvSpPr>
          <p:cNvPr id="9" name="ZoneTexte 8">
            <a:extLst>
              <a:ext uri="{FF2B5EF4-FFF2-40B4-BE49-F238E27FC236}">
                <a16:creationId xmlns:a16="http://schemas.microsoft.com/office/drawing/2014/main" id="{4D9E1AEC-D62D-C5CD-B625-101B7A0A32A7}"/>
              </a:ext>
            </a:extLst>
          </p:cNvPr>
          <p:cNvSpPr txBox="1"/>
          <p:nvPr/>
        </p:nvSpPr>
        <p:spPr bwMode="auto">
          <a:xfrm rot="21434738">
            <a:off x="3015683" y="-253118"/>
            <a:ext cx="4259499" cy="769441"/>
          </a:xfrm>
          <a:prstGeom prst="rect">
            <a:avLst/>
          </a:prstGeom>
          <a:noFill/>
        </p:spPr>
        <p:txBody>
          <a:bodyPr wrap="none" rtlCol="0">
            <a:spAutoFit/>
          </a:bodyPr>
          <a:lstStyle/>
          <a:p>
            <a:pPr>
              <a:defRPr/>
            </a:pPr>
            <a:r>
              <a:rPr lang="fr-FR" sz="4400" b="1" dirty="0">
                <a:solidFill>
                  <a:schemeClr val="bg1"/>
                </a:solidFill>
                <a:latin typeface="Tahoma"/>
                <a:ea typeface="Tahoma"/>
                <a:cs typeface="Tahoma"/>
              </a:rPr>
              <a:t>Save the date!</a:t>
            </a:r>
            <a:endParaRPr sz="3200" dirty="0"/>
          </a:p>
        </p:txBody>
      </p:sp>
      <p:sp>
        <p:nvSpPr>
          <p:cNvPr id="10" name="Espace réservé du contenu 2">
            <a:extLst>
              <a:ext uri="{FF2B5EF4-FFF2-40B4-BE49-F238E27FC236}">
                <a16:creationId xmlns:a16="http://schemas.microsoft.com/office/drawing/2014/main" id="{C35F7C16-7A90-6F19-E92C-823CDEDD40D3}"/>
              </a:ext>
            </a:extLst>
          </p:cNvPr>
          <p:cNvSpPr txBox="1">
            <a:spLocks/>
          </p:cNvSpPr>
          <p:nvPr/>
        </p:nvSpPr>
        <p:spPr bwMode="auto">
          <a:xfrm>
            <a:off x="493054" y="1262088"/>
            <a:ext cx="11205891" cy="768414"/>
          </a:xfrm>
          <a:prstGeom prst="rect">
            <a:avLst/>
          </a:prstGeom>
        </p:spPr>
        <p:txBody>
          <a:bodyPr vert="horz" lIns="91440" tIns="45720" rIns="91440" bIns="45720" rtlCol="0" anchor="ctr">
            <a:normAutofit/>
          </a:bodyPr>
          <a:lstStyle>
            <a:defPPr>
              <a:defRPr lang="fr-FR"/>
            </a:defPPr>
            <a:lvl1pPr marL="0" algn="l" defTabSz="914400">
              <a:defRPr sz="1200">
                <a:solidFill>
                  <a:schemeClr val="tx1">
                    <a:tint val="75000"/>
                  </a:schemeClr>
                </a:solidFill>
                <a:latin typeface="Tahoma"/>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fr-FR" sz="1800" dirty="0">
                <a:solidFill>
                  <a:schemeClr val="tx2"/>
                </a:solidFill>
              </a:rPr>
              <a:t>Journée SSP le 24 novembre 2022</a:t>
            </a:r>
          </a:p>
          <a:p>
            <a:endParaRPr lang="fr-FR" dirty="0">
              <a:solidFill>
                <a:schemeClr val="tx2"/>
              </a:solidFill>
            </a:endParaRPr>
          </a:p>
        </p:txBody>
      </p:sp>
      <p:pic>
        <p:nvPicPr>
          <p:cNvPr id="11" name="Image 10">
            <a:extLst>
              <a:ext uri="{FF2B5EF4-FFF2-40B4-BE49-F238E27FC236}">
                <a16:creationId xmlns:a16="http://schemas.microsoft.com/office/drawing/2014/main" id="{7DC0CAA0-5194-FA18-1CB3-7785243528C1}"/>
              </a:ext>
            </a:extLst>
          </p:cNvPr>
          <p:cNvPicPr>
            <a:picLocks noChangeAspect="1"/>
          </p:cNvPicPr>
          <p:nvPr/>
        </p:nvPicPr>
        <p:blipFill>
          <a:blip r:embed="rId4"/>
          <a:stretch>
            <a:fillRect/>
          </a:stretch>
        </p:blipFill>
        <p:spPr>
          <a:xfrm>
            <a:off x="918116" y="1948235"/>
            <a:ext cx="3334205" cy="4581128"/>
          </a:xfrm>
          <a:prstGeom prst="rect">
            <a:avLst/>
          </a:prstGeom>
        </p:spPr>
      </p:pic>
      <p:pic>
        <p:nvPicPr>
          <p:cNvPr id="12" name="Image 11">
            <a:extLst>
              <a:ext uri="{FF2B5EF4-FFF2-40B4-BE49-F238E27FC236}">
                <a16:creationId xmlns:a16="http://schemas.microsoft.com/office/drawing/2014/main" id="{DC9611DC-6CBF-A336-9D12-EF5FF60C2944}"/>
              </a:ext>
            </a:extLst>
          </p:cNvPr>
          <p:cNvPicPr>
            <a:picLocks noChangeAspect="1"/>
          </p:cNvPicPr>
          <p:nvPr/>
        </p:nvPicPr>
        <p:blipFill>
          <a:blip r:embed="rId5"/>
          <a:stretch>
            <a:fillRect/>
          </a:stretch>
        </p:blipFill>
        <p:spPr>
          <a:xfrm>
            <a:off x="5345192" y="1052736"/>
            <a:ext cx="4495224" cy="5732102"/>
          </a:xfrm>
          <a:prstGeom prst="rect">
            <a:avLst/>
          </a:prstGeom>
        </p:spPr>
      </p:pic>
    </p:spTree>
    <p:extLst>
      <p:ext uri="{BB962C8B-B14F-4D97-AF65-F5344CB8AC3E}">
        <p14:creationId xmlns:p14="http://schemas.microsoft.com/office/powerpoint/2010/main" val="3349935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p:cNvSpPr/>
          <p:nvPr/>
        </p:nvSpPr>
        <p:spPr bwMode="auto">
          <a:xfrm rot="21440180">
            <a:off x="-166255"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5" name="Titre 1"/>
          <p:cNvSpPr txBox="1"/>
          <p:nvPr/>
        </p:nvSpPr>
        <p:spPr bwMode="auto">
          <a:xfrm>
            <a:off x="327466" y="272100"/>
            <a:ext cx="1590878" cy="610762"/>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endParaRPr lang="fr-FR" sz="1600">
              <a:solidFill>
                <a:schemeClr val="bg1"/>
              </a:solidFill>
              <a:latin typeface="Tahoma"/>
              <a:ea typeface="Tahoma"/>
              <a:cs typeface="Tahoma"/>
            </a:endParaRPr>
          </a:p>
        </p:txBody>
      </p:sp>
      <p:sp>
        <p:nvSpPr>
          <p:cNvPr id="6" name="ZoneTexte 5"/>
          <p:cNvSpPr txBox="1"/>
          <p:nvPr/>
        </p:nvSpPr>
        <p:spPr bwMode="auto">
          <a:xfrm>
            <a:off x="112604" y="3243034"/>
            <a:ext cx="8497996" cy="3323987"/>
          </a:xfrm>
          <a:prstGeom prst="rect">
            <a:avLst/>
          </a:prstGeom>
          <a:noFill/>
        </p:spPr>
        <p:txBody>
          <a:bodyPr wrap="square" rtlCol="0">
            <a:spAutoFit/>
          </a:bodyPr>
          <a:lstStyle/>
          <a:p>
            <a:pPr algn="ctr">
              <a:defRPr/>
            </a:pPr>
            <a:r>
              <a:rPr lang="fr-FR" sz="2800" b="1" dirty="0">
                <a:solidFill>
                  <a:srgbClr val="002060"/>
                </a:solidFill>
                <a:latin typeface="Tahoma"/>
                <a:ea typeface="Tahoma"/>
                <a:cs typeface="Tahoma"/>
              </a:rPr>
              <a:t>Merci pour votre attention !</a:t>
            </a:r>
          </a:p>
          <a:p>
            <a:pPr algn="ctr">
              <a:defRPr/>
            </a:pPr>
            <a:endParaRPr lang="fr-FR" sz="2800" b="1" dirty="0">
              <a:solidFill>
                <a:srgbClr val="002060"/>
              </a:solidFill>
              <a:latin typeface="Tahoma"/>
              <a:ea typeface="Tahoma"/>
              <a:cs typeface="Tahoma"/>
            </a:endParaRPr>
          </a:p>
          <a:p>
            <a:pPr algn="ctr">
              <a:defRPr/>
            </a:pPr>
            <a:endParaRPr lang="fr-FR" sz="2800" b="1" dirty="0">
              <a:solidFill>
                <a:srgbClr val="002060"/>
              </a:solidFill>
              <a:latin typeface="Tahoma"/>
              <a:ea typeface="Tahoma"/>
              <a:cs typeface="Tahoma"/>
            </a:endParaRPr>
          </a:p>
          <a:p>
            <a:pPr marL="0" indent="0">
              <a:buNone/>
            </a:pPr>
            <a:r>
              <a:rPr lang="fr-FR" dirty="0"/>
              <a:t>				</a:t>
            </a:r>
            <a:r>
              <a:rPr lang="fr-FR" dirty="0">
                <a:solidFill>
                  <a:schemeClr val="tx2"/>
                </a:solidFill>
              </a:rPr>
              <a:t>     </a:t>
            </a:r>
            <a:r>
              <a:rPr lang="fr-FR" u="sng" dirty="0">
                <a:solidFill>
                  <a:schemeClr val="tx2"/>
                </a:solidFill>
              </a:rPr>
              <a:t>Contacts : </a:t>
            </a:r>
          </a:p>
          <a:p>
            <a:pPr marL="0" indent="0" algn="ctr">
              <a:buNone/>
            </a:pPr>
            <a:endParaRPr lang="fr-FR" u="sng" dirty="0">
              <a:solidFill>
                <a:schemeClr val="tx2"/>
              </a:solidFill>
            </a:endParaRPr>
          </a:p>
          <a:p>
            <a:pPr marL="0" indent="0">
              <a:buNone/>
            </a:pPr>
            <a:r>
              <a:rPr lang="fr-FR" sz="1800" dirty="0">
                <a:solidFill>
                  <a:schemeClr val="tx2"/>
                </a:solidFill>
              </a:rPr>
              <a:t>Mélanie CHATRI					Elodie DUCROCQ</a:t>
            </a:r>
          </a:p>
          <a:p>
            <a:r>
              <a:rPr lang="fr-FR" sz="1800" dirty="0">
                <a:solidFill>
                  <a:schemeClr val="tx2"/>
                </a:solidFill>
                <a:effectLst/>
                <a:latin typeface="Calibri" panose="020F0502020204030204" pitchFamily="34" charset="0"/>
                <a:ea typeface="Calibri" panose="020F0502020204030204" pitchFamily="34" charset="0"/>
              </a:rPr>
              <a:t>Chargée de développement formation 			</a:t>
            </a:r>
            <a:r>
              <a:rPr lang="fr-FR" dirty="0">
                <a:solidFill>
                  <a:schemeClr val="tx2"/>
                </a:solidFill>
              </a:rPr>
              <a:t>Ingénieure Qualité</a:t>
            </a:r>
            <a:endParaRPr lang="fr-FR" sz="1800" dirty="0">
              <a:solidFill>
                <a:schemeClr val="tx2"/>
              </a:solidFill>
              <a:effectLst/>
              <a:latin typeface="Calibri" panose="020F0502020204030204" pitchFamily="34" charset="0"/>
              <a:ea typeface="Calibri" panose="020F0502020204030204" pitchFamily="34" charset="0"/>
            </a:endParaRPr>
          </a:p>
          <a:p>
            <a:r>
              <a:rPr lang="fr-FR" sz="1800" dirty="0">
                <a:solidFill>
                  <a:schemeClr val="tx2"/>
                </a:solidFill>
                <a:effectLst/>
                <a:latin typeface="Calibri" panose="020F0502020204030204" pitchFamily="34" charset="0"/>
                <a:ea typeface="Calibri" panose="020F0502020204030204" pitchFamily="34" charset="0"/>
              </a:rPr>
              <a:t>&amp; Ingénieure Qualité</a:t>
            </a:r>
            <a:endParaRPr lang="fr-FR" sz="1800" dirty="0">
              <a:solidFill>
                <a:schemeClr val="tx2"/>
              </a:solidFill>
            </a:endParaRPr>
          </a:p>
          <a:p>
            <a:pPr marL="0" indent="0">
              <a:buNone/>
            </a:pPr>
            <a:r>
              <a:rPr lang="fr-FR" sz="1800" dirty="0">
                <a:solidFill>
                  <a:schemeClr val="tx2"/>
                </a:solidFill>
                <a:hlinkClick r:id="rId2">
                  <a:extLst>
                    <a:ext uri="{A12FA001-AC4F-418D-AE19-62706E023703}">
                      <ahyp:hlinkClr xmlns:ahyp="http://schemas.microsoft.com/office/drawing/2018/hyperlinkcolor" val="tx"/>
                    </a:ext>
                  </a:extLst>
                </a:hlinkClick>
              </a:rPr>
              <a:t>mchatri@rsqr-hdf.com</a:t>
            </a:r>
            <a:r>
              <a:rPr lang="fr-FR" sz="1800" dirty="0">
                <a:solidFill>
                  <a:schemeClr val="tx2"/>
                </a:solidFill>
              </a:rPr>
              <a:t>				</a:t>
            </a:r>
            <a:r>
              <a:rPr lang="fr-FR" sz="1800" u="sng" dirty="0">
                <a:solidFill>
                  <a:schemeClr val="tx2"/>
                </a:solidFill>
              </a:rPr>
              <a:t>educrocq@rsqr-hdf.com</a:t>
            </a:r>
          </a:p>
          <a:p>
            <a:pPr algn="ctr">
              <a:defRPr/>
            </a:pPr>
            <a:endParaRPr dirty="0">
              <a:solidFill>
                <a:srgbClr val="002060"/>
              </a:solidFill>
            </a:endParaRPr>
          </a:p>
        </p:txBody>
      </p:sp>
      <p:sp>
        <p:nvSpPr>
          <p:cNvPr id="8" name="Rectangle 7"/>
          <p:cNvSpPr/>
          <p:nvPr/>
        </p:nvSpPr>
        <p:spPr bwMode="auto">
          <a:xfrm rot="21440180">
            <a:off x="-166255" y="6562706"/>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pic>
        <p:nvPicPr>
          <p:cNvPr id="10" name="Picture 4"/>
          <p:cNvPicPr>
            <a:picLocks noChangeAspect="1"/>
          </p:cNvPicPr>
          <p:nvPr/>
        </p:nvPicPr>
        <p:blipFill>
          <a:blip r:embed="rId3"/>
          <a:srcRect l="826" t="741" r="825" b="3697"/>
          <a:stretch/>
        </p:blipFill>
        <p:spPr bwMode="auto">
          <a:xfrm>
            <a:off x="8328248" y="3066647"/>
            <a:ext cx="3590689" cy="3161826"/>
          </a:xfrm>
          <a:prstGeom prst="rect">
            <a:avLst/>
          </a:prstGeom>
        </p:spPr>
      </p:pic>
      <p:pic>
        <p:nvPicPr>
          <p:cNvPr id="9" name="Image 8"/>
          <p:cNvPicPr>
            <a:picLocks noChangeAspect="1"/>
          </p:cNvPicPr>
          <p:nvPr/>
        </p:nvPicPr>
        <p:blipFill>
          <a:blip r:embed="rId4"/>
          <a:stretch/>
        </p:blipFill>
        <p:spPr bwMode="auto">
          <a:xfrm>
            <a:off x="9696400" y="1222938"/>
            <a:ext cx="2009098" cy="911979"/>
          </a:xfrm>
          <a:prstGeom prst="rect">
            <a:avLst/>
          </a:prstGeom>
        </p:spPr>
      </p:pic>
      <p:sp>
        <p:nvSpPr>
          <p:cNvPr id="2" name="Espace réservé du numéro de diapositive 1"/>
          <p:cNvSpPr>
            <a:spLocks noGrp="1"/>
          </p:cNvSpPr>
          <p:nvPr>
            <p:ph type="sldNum" sz="quarter" idx="12"/>
          </p:nvPr>
        </p:nvSpPr>
        <p:spPr bwMode="auto"/>
        <p:txBody>
          <a:bodyPr/>
          <a:lstStyle/>
          <a:p>
            <a:pPr>
              <a:defRPr/>
            </a:pPr>
            <a:fld id="{A5B26AE7-1EF8-6447-85CD-8FFA54DD2163}" type="slidenum">
              <a:rPr lang="fr-FR"/>
              <a:t>36</a:t>
            </a:fld>
            <a:endParaRPr lang="fr-FR"/>
          </a:p>
        </p:txBody>
      </p:sp>
      <p:pic>
        <p:nvPicPr>
          <p:cNvPr id="7" name="Image 6">
            <a:extLst>
              <a:ext uri="{FF2B5EF4-FFF2-40B4-BE49-F238E27FC236}">
                <a16:creationId xmlns:a16="http://schemas.microsoft.com/office/drawing/2014/main" id="{53A55330-483F-7E72-C6AE-0C8AE1A591F2}"/>
              </a:ext>
            </a:extLst>
          </p:cNvPr>
          <p:cNvPicPr>
            <a:picLocks noChangeAspect="1"/>
          </p:cNvPicPr>
          <p:nvPr/>
        </p:nvPicPr>
        <p:blipFill>
          <a:blip r:embed="rId5"/>
          <a:stretch>
            <a:fillRect/>
          </a:stretch>
        </p:blipFill>
        <p:spPr>
          <a:xfrm>
            <a:off x="7127930" y="1040082"/>
            <a:ext cx="2400635" cy="14670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30043"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992407" y="446922"/>
            <a:ext cx="6226384"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La culture de sécurité, c’est quoi?</a:t>
            </a:r>
          </a:p>
        </p:txBody>
      </p:sp>
      <p:sp>
        <p:nvSpPr>
          <p:cNvPr id="10" name="Titre 1"/>
          <p:cNvSpPr txBox="1"/>
          <p:nvPr/>
        </p:nvSpPr>
        <p:spPr bwMode="auto">
          <a:xfrm>
            <a:off x="6531198" y="5764711"/>
            <a:ext cx="4158804" cy="91520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400">
                <a:solidFill>
                  <a:schemeClr val="bg1"/>
                </a:solidFill>
                <a:latin typeface="Tahoma"/>
                <a:ea typeface="Tahoma"/>
                <a:cs typeface="Tahoma"/>
              </a:rPr>
              <a:t>Le texte entre parenthèses est à remplacer.</a:t>
            </a:r>
            <a:endParaRPr/>
          </a:p>
          <a:p>
            <a:pPr algn="ctr">
              <a:defRPr/>
            </a:pPr>
            <a:r>
              <a:rPr lang="fr-FR" sz="1400">
                <a:solidFill>
                  <a:schemeClr val="bg1"/>
                </a:solidFill>
                <a:latin typeface="Tahoma"/>
                <a:ea typeface="Tahoma"/>
                <a:cs typeface="Tahoma"/>
              </a:rPr>
              <a:t>Choisir entre « patients » et « résidents ».</a:t>
            </a:r>
            <a:endParaRPr/>
          </a:p>
          <a:p>
            <a:pPr algn="ctr">
              <a:defRPr/>
            </a:pPr>
            <a:r>
              <a:rPr lang="fr-FR" sz="1400">
                <a:solidFill>
                  <a:schemeClr val="bg1"/>
                </a:solidFill>
                <a:latin typeface="Tahoma"/>
                <a:ea typeface="Tahoma"/>
                <a:cs typeface="Tahoma"/>
              </a:rPr>
              <a:t>Supprimer ce bloc.</a:t>
            </a:r>
            <a:endParaRPr/>
          </a:p>
        </p:txBody>
      </p:sp>
      <p:sp>
        <p:nvSpPr>
          <p:cNvPr id="2" name="Espace réservé du numéro de diapositive 1"/>
          <p:cNvSpPr>
            <a:spLocks noGrp="1"/>
          </p:cNvSpPr>
          <p:nvPr>
            <p:ph type="sldNum" sz="quarter" idx="12"/>
          </p:nvPr>
        </p:nvSpPr>
        <p:spPr bwMode="auto">
          <a:xfrm>
            <a:off x="7974041" y="6356350"/>
            <a:ext cx="4016319" cy="365125"/>
          </a:xfrm>
        </p:spPr>
        <p:txBody>
          <a:bodyPr/>
          <a:lstStyle/>
          <a:p>
            <a:pPr>
              <a:defRPr/>
            </a:pPr>
            <a:r>
              <a:rPr lang="fr-FR"/>
              <a:t>4</a:t>
            </a:r>
            <a:endParaRPr/>
          </a:p>
        </p:txBody>
      </p:sp>
      <p:sp>
        <p:nvSpPr>
          <p:cNvPr id="12" name="Titre 1"/>
          <p:cNvSpPr>
            <a:spLocks noGrp="1"/>
          </p:cNvSpPr>
          <p:nvPr>
            <p:ph type="title"/>
          </p:nvPr>
        </p:nvSpPr>
        <p:spPr bwMode="auto">
          <a:xfrm>
            <a:off x="1565879" y="6069151"/>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3" name="Image 2"/>
          <p:cNvPicPr>
            <a:picLocks noChangeAspect="1"/>
          </p:cNvPicPr>
          <p:nvPr/>
        </p:nvPicPr>
        <p:blipFill>
          <a:blip r:embed="rId2"/>
          <a:stretch/>
        </p:blipFill>
        <p:spPr bwMode="auto">
          <a:xfrm>
            <a:off x="10416480" y="6204813"/>
            <a:ext cx="1138211" cy="516662"/>
          </a:xfrm>
          <a:prstGeom prst="rect">
            <a:avLst/>
          </a:prstGeom>
        </p:spPr>
      </p:pic>
      <p:sp>
        <p:nvSpPr>
          <p:cNvPr id="19" name="Rectangle à coins arrondis 18"/>
          <p:cNvSpPr/>
          <p:nvPr/>
        </p:nvSpPr>
        <p:spPr bwMode="auto">
          <a:xfrm>
            <a:off x="9450257" y="5301208"/>
            <a:ext cx="2093446" cy="576064"/>
          </a:xfrm>
          <a:prstGeom prst="roundRect">
            <a:avLst>
              <a:gd name="adj" fmla="val 16667"/>
            </a:avLst>
          </a:prstGeom>
          <a:solidFill>
            <a:srgbClr val="AD35A4"/>
          </a:solidFill>
          <a:ln w="12700" cap="flat" cmpd="sng" algn="ctr">
            <a:solidFill>
              <a:srgbClr val="95B315">
                <a:shade val="50000"/>
              </a:srgbClr>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fr-FR" sz="1800" b="0" i="0" u="none" strike="noStrike" cap="none" spc="0">
                <a:ln>
                  <a:noFill/>
                </a:ln>
                <a:solidFill>
                  <a:prstClr val="white"/>
                </a:solidFill>
                <a:latin typeface="Calibri"/>
                <a:cs typeface="Arial"/>
              </a:rPr>
              <a:t>Qualité du travail</a:t>
            </a:r>
            <a:endParaRPr/>
          </a:p>
        </p:txBody>
      </p:sp>
      <p:sp>
        <p:nvSpPr>
          <p:cNvPr id="20" name="Rectangle à coins arrondis 19"/>
          <p:cNvSpPr/>
          <p:nvPr/>
        </p:nvSpPr>
        <p:spPr bwMode="auto">
          <a:xfrm>
            <a:off x="2495600" y="5307677"/>
            <a:ext cx="2093446" cy="576064"/>
          </a:xfrm>
          <a:prstGeom prst="roundRect">
            <a:avLst>
              <a:gd name="adj" fmla="val 16667"/>
            </a:avLst>
          </a:prstGeom>
          <a:solidFill>
            <a:srgbClr val="95B315"/>
          </a:solidFill>
          <a:ln w="12700" cap="flat" cmpd="sng" algn="ctr">
            <a:solidFill>
              <a:srgbClr val="95B315">
                <a:shade val="50000"/>
              </a:srgbClr>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fr-FR" sz="1800" b="0" i="0" u="none" strike="noStrike" cap="none" spc="0">
                <a:ln>
                  <a:noFill/>
                </a:ln>
                <a:solidFill>
                  <a:prstClr val="white"/>
                </a:solidFill>
                <a:latin typeface="Calibri"/>
                <a:cs typeface="Arial"/>
              </a:rPr>
              <a:t>Espace d’échanges</a:t>
            </a:r>
            <a:endParaRPr/>
          </a:p>
        </p:txBody>
      </p:sp>
      <p:sp>
        <p:nvSpPr>
          <p:cNvPr id="21" name="Rectangle à coins arrondis 20"/>
          <p:cNvSpPr/>
          <p:nvPr/>
        </p:nvSpPr>
        <p:spPr bwMode="auto">
          <a:xfrm>
            <a:off x="4773173" y="5304417"/>
            <a:ext cx="2093446" cy="576064"/>
          </a:xfrm>
          <a:prstGeom prst="roundRect">
            <a:avLst>
              <a:gd name="adj" fmla="val 16667"/>
            </a:avLst>
          </a:prstGeom>
          <a:solidFill>
            <a:srgbClr val="00A6CC"/>
          </a:solidFill>
          <a:ln w="12700" cap="flat" cmpd="sng" algn="ctr">
            <a:solidFill>
              <a:srgbClr val="95B315">
                <a:shade val="50000"/>
              </a:srgbClr>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fr-FR" sz="1800" b="0" i="0" u="none" strike="noStrike" cap="none" spc="0">
                <a:ln>
                  <a:noFill/>
                </a:ln>
                <a:solidFill>
                  <a:prstClr val="white"/>
                </a:solidFill>
                <a:latin typeface="Calibri"/>
                <a:cs typeface="Arial"/>
              </a:rPr>
              <a:t>Culture Qualité-GDR</a:t>
            </a:r>
            <a:endParaRPr/>
          </a:p>
        </p:txBody>
      </p:sp>
      <p:sp>
        <p:nvSpPr>
          <p:cNvPr id="22" name="Rectangle à coins arrondis 21"/>
          <p:cNvSpPr/>
          <p:nvPr/>
        </p:nvSpPr>
        <p:spPr bwMode="auto">
          <a:xfrm>
            <a:off x="7083179" y="5301208"/>
            <a:ext cx="2093446" cy="576064"/>
          </a:xfrm>
          <a:prstGeom prst="roundRect">
            <a:avLst>
              <a:gd name="adj" fmla="val 16667"/>
            </a:avLst>
          </a:prstGeom>
          <a:solidFill>
            <a:srgbClr val="95B315"/>
          </a:solidFill>
          <a:ln w="12700" cap="flat" cmpd="sng" algn="ctr">
            <a:solidFill>
              <a:srgbClr val="95B315">
                <a:shade val="50000"/>
              </a:srgbClr>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fr-FR" sz="1800" b="0" i="0" u="none" strike="noStrike" cap="none" spc="0">
                <a:ln>
                  <a:noFill/>
                </a:ln>
                <a:solidFill>
                  <a:prstClr val="white"/>
                </a:solidFill>
                <a:latin typeface="Calibri"/>
                <a:cs typeface="Arial"/>
              </a:rPr>
              <a:t>Organisation</a:t>
            </a:r>
            <a:endParaRPr/>
          </a:p>
        </p:txBody>
      </p:sp>
      <p:sp>
        <p:nvSpPr>
          <p:cNvPr id="23" name="ZoneTexte 22"/>
          <p:cNvSpPr txBox="1"/>
          <p:nvPr/>
        </p:nvSpPr>
        <p:spPr bwMode="auto">
          <a:xfrm>
            <a:off x="657621" y="1374936"/>
            <a:ext cx="10873208" cy="3724096"/>
          </a:xfrm>
          <a:prstGeom prst="rect">
            <a:avLst/>
          </a:prstGeom>
          <a:solidFill>
            <a:srgbClr val="F79646">
              <a:lumMod val="20000"/>
              <a:lumOff val="80000"/>
            </a:srgbClr>
          </a:solidFill>
        </p:spPr>
        <p:txBody>
          <a:bodyPr wrap="square" rtlCol="0">
            <a:spAutoFit/>
          </a:bodyPr>
          <a:lstStyle/>
          <a:p>
            <a:pPr marL="0" marR="0" lvl="0" indent="0" defTabSz="914400">
              <a:lnSpc>
                <a:spcPct val="100000"/>
              </a:lnSpc>
              <a:spcBef>
                <a:spcPts val="0"/>
              </a:spcBef>
              <a:spcAft>
                <a:spcPts val="0"/>
              </a:spcAft>
              <a:buClrTx/>
              <a:buSzTx/>
              <a:buFontTx/>
              <a:buNone/>
              <a:defRPr/>
            </a:pPr>
            <a:endParaRPr lang="fr-FR" sz="2800" b="1" i="0" u="none" strike="noStrike" cap="none" spc="0" dirty="0">
              <a:ln>
                <a:noFill/>
              </a:ln>
              <a:solidFill>
                <a:srgbClr val="FF0000"/>
              </a:solidFill>
            </a:endParaRPr>
          </a:p>
          <a:p>
            <a:pPr marL="0" marR="0" lvl="0" indent="0" defTabSz="914400">
              <a:lnSpc>
                <a:spcPct val="100000"/>
              </a:lnSpc>
              <a:spcBef>
                <a:spcPts val="0"/>
              </a:spcBef>
              <a:spcAft>
                <a:spcPts val="0"/>
              </a:spcAft>
              <a:buClrTx/>
              <a:buSzTx/>
              <a:buFontTx/>
              <a:buNone/>
              <a:defRPr/>
            </a:pPr>
            <a:r>
              <a:rPr lang="fr-FR" sz="2800" b="0" i="0" u="none" strike="noStrike" cap="none" spc="0" dirty="0">
                <a:ln>
                  <a:noFill/>
                </a:ln>
                <a:solidFill>
                  <a:srgbClr val="0F3192"/>
                </a:solidFill>
              </a:rPr>
              <a:t> </a:t>
            </a:r>
            <a:endParaRPr dirty="0"/>
          </a:p>
          <a:p>
            <a:pPr marL="0" marR="0" lvl="0" indent="0" algn="ctr" defTabSz="914400">
              <a:lnSpc>
                <a:spcPct val="100000"/>
              </a:lnSpc>
              <a:spcBef>
                <a:spcPts val="0"/>
              </a:spcBef>
              <a:spcAft>
                <a:spcPts val="0"/>
              </a:spcAft>
              <a:buClrTx/>
              <a:buSzTx/>
              <a:buFontTx/>
              <a:buNone/>
              <a:defRPr/>
            </a:pPr>
            <a:r>
              <a:rPr lang="fr-FR" sz="2000" b="0" i="0" u="none" strike="noStrike" cap="none" spc="0" dirty="0">
                <a:ln>
                  <a:noFill/>
                </a:ln>
                <a:solidFill>
                  <a:srgbClr val="002060"/>
                </a:solidFill>
              </a:rPr>
              <a:t>La Culture Sécurité (CS) est un concept multidimensionnel pour lequel il n’existe pas de consensus sur la définition, ni sur le nombre, la nature et la dénomination des dimensions (appelées par la suite thématiques) composant ce concept . </a:t>
            </a:r>
            <a:endParaRPr dirty="0"/>
          </a:p>
          <a:p>
            <a:pPr marL="0" marR="0" lvl="0" indent="0" algn="ctr" defTabSz="914400">
              <a:lnSpc>
                <a:spcPct val="100000"/>
              </a:lnSpc>
              <a:spcBef>
                <a:spcPts val="0"/>
              </a:spcBef>
              <a:spcAft>
                <a:spcPts val="0"/>
              </a:spcAft>
              <a:buClrTx/>
              <a:buSzTx/>
              <a:buFontTx/>
              <a:buNone/>
              <a:defRPr/>
            </a:pPr>
            <a:endParaRPr lang="fr-FR" sz="2000" b="0" i="0" u="none" strike="noStrike" cap="none" spc="0" dirty="0">
              <a:ln>
                <a:noFill/>
              </a:ln>
              <a:solidFill>
                <a:srgbClr val="002060"/>
              </a:solidFill>
            </a:endParaRPr>
          </a:p>
          <a:p>
            <a:pPr marL="0" marR="0" lvl="0" indent="0" algn="ctr" defTabSz="914400">
              <a:lnSpc>
                <a:spcPct val="100000"/>
              </a:lnSpc>
              <a:spcBef>
                <a:spcPts val="0"/>
              </a:spcBef>
              <a:spcAft>
                <a:spcPts val="0"/>
              </a:spcAft>
              <a:buClrTx/>
              <a:buSzTx/>
              <a:buFontTx/>
              <a:buNone/>
              <a:defRPr/>
            </a:pPr>
            <a:r>
              <a:rPr lang="fr-FR" sz="2000" b="0" i="0" u="none" strike="noStrike" cap="none" spc="0" dirty="0">
                <a:ln>
                  <a:noFill/>
                </a:ln>
                <a:solidFill>
                  <a:srgbClr val="002060"/>
                </a:solidFill>
              </a:rPr>
              <a:t>L’</a:t>
            </a:r>
            <a:r>
              <a:rPr lang="fr-FR" sz="2000" b="0" i="0" u="none" strike="noStrike" cap="none" spc="0" dirty="0" err="1">
                <a:ln>
                  <a:noFill/>
                </a:ln>
                <a:solidFill>
                  <a:srgbClr val="002060"/>
                </a:solidFill>
              </a:rPr>
              <a:t>European</a:t>
            </a:r>
            <a:r>
              <a:rPr lang="fr-FR" sz="2000" b="0" i="0" u="none" strike="noStrike" cap="none" spc="0" dirty="0">
                <a:ln>
                  <a:noFill/>
                </a:ln>
                <a:solidFill>
                  <a:srgbClr val="002060"/>
                </a:solidFill>
              </a:rPr>
              <a:t> Society for </a:t>
            </a:r>
            <a:r>
              <a:rPr lang="fr-FR" sz="2000" b="0" i="0" u="none" strike="noStrike" cap="none" spc="0" dirty="0" err="1">
                <a:ln>
                  <a:noFill/>
                </a:ln>
                <a:solidFill>
                  <a:srgbClr val="002060"/>
                </a:solidFill>
              </a:rPr>
              <a:t>Quality</a:t>
            </a:r>
            <a:r>
              <a:rPr lang="fr-FR" sz="2000" b="0" i="0" u="none" strike="noStrike" cap="none" spc="0" dirty="0">
                <a:ln>
                  <a:noFill/>
                </a:ln>
                <a:solidFill>
                  <a:srgbClr val="002060"/>
                </a:solidFill>
              </a:rPr>
              <a:t> in </a:t>
            </a:r>
            <a:r>
              <a:rPr lang="fr-FR" sz="2000" b="0" i="0" u="none" strike="noStrike" cap="none" spc="0" dirty="0" err="1">
                <a:ln>
                  <a:noFill/>
                </a:ln>
                <a:solidFill>
                  <a:srgbClr val="002060"/>
                </a:solidFill>
              </a:rPr>
              <a:t>Health</a:t>
            </a:r>
            <a:r>
              <a:rPr lang="fr-FR" sz="2000" b="0" i="0" u="none" strike="noStrike" cap="none" spc="0" dirty="0">
                <a:ln>
                  <a:noFill/>
                </a:ln>
                <a:solidFill>
                  <a:srgbClr val="002060"/>
                </a:solidFill>
              </a:rPr>
              <a:t> Care désigne la Culture Sécurité comme </a:t>
            </a:r>
            <a:r>
              <a:rPr lang="fr-FR" sz="2000" b="1" i="0" u="none" strike="noStrike" cap="none" spc="0" dirty="0">
                <a:ln>
                  <a:noFill/>
                </a:ln>
                <a:solidFill>
                  <a:srgbClr val="002060"/>
                </a:solidFill>
              </a:rPr>
              <a:t>un ensemble cohérent et intégré de comportements individuels et organisationnels, fondé sur des croyances et des valeurs partagées, et qui cherche continuellement à réduire les dommages aux résidents, lesquels peuvent être liés aux soins.</a:t>
            </a:r>
            <a:endParaRPr dirty="0"/>
          </a:p>
          <a:p>
            <a:pPr marL="0" marR="0" lvl="0" indent="0" algn="ctr" defTabSz="914400">
              <a:lnSpc>
                <a:spcPct val="100000"/>
              </a:lnSpc>
              <a:spcBef>
                <a:spcPts val="0"/>
              </a:spcBef>
              <a:spcAft>
                <a:spcPts val="0"/>
              </a:spcAft>
              <a:buClrTx/>
              <a:buSzTx/>
              <a:buFontTx/>
              <a:buNone/>
              <a:defRPr/>
            </a:pPr>
            <a:endParaRPr lang="fr-FR" sz="2000" b="0" i="0" u="none" strike="noStrike" cap="none" spc="0" dirty="0">
              <a:ln>
                <a:noFill/>
              </a:ln>
              <a:solidFill>
                <a:srgbClr val="292929"/>
              </a:solidFill>
            </a:endParaRPr>
          </a:p>
        </p:txBody>
      </p:sp>
      <p:sp>
        <p:nvSpPr>
          <p:cNvPr id="24" name="Rectangle à coins arrondis 23"/>
          <p:cNvSpPr/>
          <p:nvPr/>
        </p:nvSpPr>
        <p:spPr bwMode="auto">
          <a:xfrm>
            <a:off x="218027" y="5308984"/>
            <a:ext cx="2093446" cy="576064"/>
          </a:xfrm>
          <a:prstGeom prst="roundRect">
            <a:avLst>
              <a:gd name="adj" fmla="val 16667"/>
            </a:avLst>
          </a:prstGeom>
          <a:solidFill>
            <a:srgbClr val="AD35A4"/>
          </a:solidFill>
          <a:ln w="12700" cap="flat" cmpd="sng" algn="ctr">
            <a:solidFill>
              <a:srgbClr val="95B315">
                <a:shade val="50000"/>
              </a:srgbClr>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r>
              <a:rPr lang="fr-FR" sz="1800" b="0" i="0" u="none" strike="noStrike" cap="none" spc="0">
                <a:ln>
                  <a:noFill/>
                </a:ln>
                <a:solidFill>
                  <a:prstClr val="white"/>
                </a:solidFill>
                <a:latin typeface="Calibri"/>
                <a:cs typeface="Arial"/>
              </a:rPr>
              <a:t>Expérience</a:t>
            </a:r>
            <a:endParaRPr/>
          </a:p>
        </p:txBody>
      </p:sp>
      <p:pic>
        <p:nvPicPr>
          <p:cNvPr id="18" name="Picture 16"/>
          <p:cNvPicPr>
            <a:picLocks noChangeAspect="1"/>
          </p:cNvPicPr>
          <p:nvPr/>
        </p:nvPicPr>
        <p:blipFill>
          <a:blip r:embed="rId3"/>
          <a:stretch/>
        </p:blipFill>
        <p:spPr bwMode="auto">
          <a:xfrm>
            <a:off x="10843230" y="388558"/>
            <a:ext cx="912655" cy="2068341"/>
          </a:xfrm>
          <a:prstGeom prst="rect">
            <a:avLst/>
          </a:prstGeom>
        </p:spPr>
      </p:pic>
      <p:pic>
        <p:nvPicPr>
          <p:cNvPr id="5" name="Image 4">
            <a:extLst>
              <a:ext uri="{FF2B5EF4-FFF2-40B4-BE49-F238E27FC236}">
                <a16:creationId xmlns:a16="http://schemas.microsoft.com/office/drawing/2014/main" id="{47A59EEC-1DE3-3BEA-343C-FF424FAC98B7}"/>
              </a:ext>
            </a:extLst>
          </p:cNvPr>
          <p:cNvPicPr>
            <a:picLocks noChangeAspect="1"/>
          </p:cNvPicPr>
          <p:nvPr/>
        </p:nvPicPr>
        <p:blipFill>
          <a:blip r:embed="rId4"/>
          <a:stretch>
            <a:fillRect/>
          </a:stretch>
        </p:blipFill>
        <p:spPr bwMode="auto">
          <a:xfrm>
            <a:off x="9646085" y="6089586"/>
            <a:ext cx="669452" cy="7684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30043"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1055911" y="423669"/>
            <a:ext cx="6888424"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La culture de sécurité, c’est quoi? (2)</a:t>
            </a:r>
            <a:endParaRPr/>
          </a:p>
        </p:txBody>
      </p:sp>
      <p:sp>
        <p:nvSpPr>
          <p:cNvPr id="10" name="Titre 1"/>
          <p:cNvSpPr txBox="1"/>
          <p:nvPr/>
        </p:nvSpPr>
        <p:spPr bwMode="auto">
          <a:xfrm>
            <a:off x="6531198" y="5764711"/>
            <a:ext cx="4158804" cy="91520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400">
                <a:solidFill>
                  <a:schemeClr val="bg1"/>
                </a:solidFill>
                <a:latin typeface="Tahoma"/>
                <a:ea typeface="Tahoma"/>
                <a:cs typeface="Tahoma"/>
              </a:rPr>
              <a:t>Le texte entre parenthèses est à remplacer.</a:t>
            </a:r>
            <a:endParaRPr/>
          </a:p>
          <a:p>
            <a:pPr algn="ctr">
              <a:defRPr/>
            </a:pPr>
            <a:r>
              <a:rPr lang="fr-FR" sz="1400">
                <a:solidFill>
                  <a:schemeClr val="bg1"/>
                </a:solidFill>
                <a:latin typeface="Tahoma"/>
                <a:ea typeface="Tahoma"/>
                <a:cs typeface="Tahoma"/>
              </a:rPr>
              <a:t>Choisir entre « patients » et « résidents ».</a:t>
            </a:r>
            <a:endParaRPr/>
          </a:p>
          <a:p>
            <a:pPr algn="ctr">
              <a:defRPr/>
            </a:pPr>
            <a:r>
              <a:rPr lang="fr-FR" sz="1400">
                <a:solidFill>
                  <a:schemeClr val="bg1"/>
                </a:solidFill>
                <a:latin typeface="Tahoma"/>
                <a:ea typeface="Tahoma"/>
                <a:cs typeface="Tahoma"/>
              </a:rPr>
              <a:t>Supprimer ce bloc.</a:t>
            </a:r>
            <a:endParaRPr/>
          </a:p>
        </p:txBody>
      </p:sp>
      <p:sp>
        <p:nvSpPr>
          <p:cNvPr id="2" name="Espace réservé du numéro de diapositive 1"/>
          <p:cNvSpPr>
            <a:spLocks noGrp="1"/>
          </p:cNvSpPr>
          <p:nvPr>
            <p:ph type="sldNum" sz="quarter" idx="12"/>
          </p:nvPr>
        </p:nvSpPr>
        <p:spPr bwMode="auto">
          <a:xfrm>
            <a:off x="7974041" y="6356350"/>
            <a:ext cx="4016319" cy="365125"/>
          </a:xfrm>
        </p:spPr>
        <p:txBody>
          <a:bodyPr/>
          <a:lstStyle/>
          <a:p>
            <a:pPr>
              <a:defRPr/>
            </a:pPr>
            <a:r>
              <a:rPr lang="fr-FR"/>
              <a:t>5</a:t>
            </a:r>
            <a:endParaRPr/>
          </a:p>
        </p:txBody>
      </p:sp>
      <p:sp>
        <p:nvSpPr>
          <p:cNvPr id="12" name="Titre 1"/>
          <p:cNvSpPr>
            <a:spLocks noGrp="1"/>
          </p:cNvSpPr>
          <p:nvPr>
            <p:ph type="title"/>
          </p:nvPr>
        </p:nvSpPr>
        <p:spPr bwMode="auto">
          <a:xfrm>
            <a:off x="1565879" y="6069151"/>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3" name="Image 2"/>
          <p:cNvPicPr>
            <a:picLocks noChangeAspect="1"/>
          </p:cNvPicPr>
          <p:nvPr/>
        </p:nvPicPr>
        <p:blipFill>
          <a:blip r:embed="rId2"/>
          <a:stretch/>
        </p:blipFill>
        <p:spPr bwMode="auto">
          <a:xfrm>
            <a:off x="10416480" y="6204813"/>
            <a:ext cx="1138211" cy="516662"/>
          </a:xfrm>
          <a:prstGeom prst="rect">
            <a:avLst/>
          </a:prstGeom>
        </p:spPr>
      </p:pic>
      <p:pic>
        <p:nvPicPr>
          <p:cNvPr id="13" name="Image 12"/>
          <p:cNvPicPr>
            <a:picLocks noChangeAspect="1"/>
          </p:cNvPicPr>
          <p:nvPr/>
        </p:nvPicPr>
        <p:blipFill>
          <a:blip r:embed="rId3"/>
          <a:stretch/>
        </p:blipFill>
        <p:spPr bwMode="auto">
          <a:xfrm>
            <a:off x="481332" y="1811657"/>
            <a:ext cx="2085964" cy="2954727"/>
          </a:xfrm>
          <a:prstGeom prst="rect">
            <a:avLst/>
          </a:prstGeom>
          <a:ln>
            <a:noFill/>
          </a:ln>
          <a:effectLst>
            <a:outerShdw blurRad="292100" dist="139700" dir="2700000" algn="tl" rotWithShape="0">
              <a:srgbClr val="333333">
                <a:alpha val="65000"/>
              </a:srgbClr>
            </a:outerShdw>
          </a:effectLst>
        </p:spPr>
      </p:pic>
      <p:sp>
        <p:nvSpPr>
          <p:cNvPr id="14" name="Rectangle 13"/>
          <p:cNvSpPr/>
          <p:nvPr/>
        </p:nvSpPr>
        <p:spPr bwMode="auto">
          <a:xfrm>
            <a:off x="355236" y="5078217"/>
            <a:ext cx="2384462" cy="1384995"/>
          </a:xfrm>
          <a:prstGeom prst="rect">
            <a:avLst/>
          </a:prstGeom>
          <a:solidFill>
            <a:srgbClr val="95B315"/>
          </a:solidFill>
        </p:spPr>
        <p:txBody>
          <a:bodyPr wrap="square">
            <a:spAutoFit/>
          </a:bodyPr>
          <a:lstStyle/>
          <a:p>
            <a:pPr marL="0" marR="0" lvl="0" indent="0" algn="ctr" defTabSz="914400">
              <a:lnSpc>
                <a:spcPct val="100000"/>
              </a:lnSpc>
              <a:spcBef>
                <a:spcPts val="0"/>
              </a:spcBef>
              <a:spcAft>
                <a:spcPts val="0"/>
              </a:spcAft>
              <a:buClrTx/>
              <a:buSzTx/>
              <a:buFontTx/>
              <a:buNone/>
              <a:defRPr/>
            </a:pPr>
            <a:r>
              <a:rPr lang="fr-FR" sz="1400" b="1" i="0" u="none" strike="noStrike" cap="none" spc="0" dirty="0">
                <a:ln>
                  <a:noFill/>
                </a:ln>
                <a:solidFill>
                  <a:prstClr val="white"/>
                </a:solidFill>
              </a:rPr>
              <a:t>« La culture de sécurité  participe aux performances des organisations de santé en leur permettant d’être informées, fiables, sures, résilientes et apprenantes »</a:t>
            </a:r>
            <a:endParaRPr sz="2400" dirty="0"/>
          </a:p>
        </p:txBody>
      </p:sp>
      <p:sp>
        <p:nvSpPr>
          <p:cNvPr id="15" name="Rectangle 2"/>
          <p:cNvSpPr txBox="1">
            <a:spLocks noChangeArrowheads="1"/>
          </p:cNvSpPr>
          <p:nvPr/>
        </p:nvSpPr>
        <p:spPr bwMode="auto">
          <a:xfrm>
            <a:off x="5412652" y="5777509"/>
            <a:ext cx="3765516" cy="445459"/>
          </a:xfrm>
          <a:prstGeom prst="rect">
            <a:avLst/>
          </a:prstGeom>
          <a:solidFill>
            <a:srgbClr val="EDEDED"/>
          </a:solidFill>
        </p:spPr>
        <p:txBody>
          <a:bodyPr vert="horz" lIns="91440" tIns="45720" rIns="91440" bIns="45720" rtlCol="0" anchor="ctr">
            <a:noAutofit/>
          </a:bodyPr>
          <a:lstStyle>
            <a:lvl1pPr algn="l" defTabSz="914400">
              <a:lnSpc>
                <a:spcPct val="90000"/>
              </a:lnSpc>
              <a:spcBef>
                <a:spcPts val="0"/>
              </a:spcBef>
              <a:buNone/>
              <a:defRPr sz="4000" cap="small" spc="120">
                <a:solidFill>
                  <a:schemeClr val="tx1"/>
                </a:solidFill>
                <a:latin typeface="+mj-lt"/>
                <a:ea typeface="+mj-ea"/>
                <a:cs typeface="+mj-cs"/>
              </a:defRPr>
            </a:lvl1pPr>
          </a:lstStyle>
          <a:p>
            <a:pPr>
              <a:defRPr/>
            </a:pPr>
            <a:r>
              <a:rPr lang="fr-FR" sz="1000" dirty="0">
                <a:solidFill>
                  <a:srgbClr val="0F3192"/>
                </a:solidFill>
                <a:latin typeface="Calibri"/>
              </a:rPr>
              <a:t>Les 4 composantes de la culture de sécurité (J . REASON)</a:t>
            </a:r>
          </a:p>
        </p:txBody>
      </p:sp>
      <p:graphicFrame>
        <p:nvGraphicFramePr>
          <p:cNvPr id="18" name="Diagramme 17"/>
          <p:cNvGraphicFramePr>
            <a:graphicFrameLocks/>
          </p:cNvGraphicFramePr>
          <p:nvPr>
            <p:extLst>
              <p:ext uri="{D42A27DB-BD31-4B8C-83A1-F6EECF244321}">
                <p14:modId xmlns:p14="http://schemas.microsoft.com/office/powerpoint/2010/main" val="3846108820"/>
              </p:ext>
            </p:extLst>
          </p:nvPr>
        </p:nvGraphicFramePr>
        <p:xfrm>
          <a:off x="3575720" y="1148821"/>
          <a:ext cx="7488832" cy="457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 4">
            <a:extLst>
              <a:ext uri="{FF2B5EF4-FFF2-40B4-BE49-F238E27FC236}">
                <a16:creationId xmlns:a16="http://schemas.microsoft.com/office/drawing/2014/main" id="{ED7592B3-5C94-657C-0409-11D97FB2AEB9}"/>
              </a:ext>
            </a:extLst>
          </p:cNvPr>
          <p:cNvPicPr>
            <a:picLocks noChangeAspect="1"/>
          </p:cNvPicPr>
          <p:nvPr/>
        </p:nvPicPr>
        <p:blipFill>
          <a:blip r:embed="rId9"/>
          <a:stretch>
            <a:fillRect/>
          </a:stretch>
        </p:blipFill>
        <p:spPr bwMode="auto">
          <a:xfrm>
            <a:off x="9646085" y="6089586"/>
            <a:ext cx="669452" cy="7684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30043" y="-706597"/>
            <a:ext cx="12482946" cy="1676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1218994" y="584865"/>
            <a:ext cx="1800493"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Objectifs</a:t>
            </a:r>
          </a:p>
        </p:txBody>
      </p:sp>
      <p:sp>
        <p:nvSpPr>
          <p:cNvPr id="10" name="Titre 1"/>
          <p:cNvSpPr txBox="1"/>
          <p:nvPr/>
        </p:nvSpPr>
        <p:spPr bwMode="auto">
          <a:xfrm>
            <a:off x="6531198" y="5764711"/>
            <a:ext cx="4158804" cy="91520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1400" dirty="0">
                <a:solidFill>
                  <a:schemeClr val="bg1"/>
                </a:solidFill>
                <a:latin typeface="Tahoma"/>
                <a:ea typeface="Tahoma"/>
                <a:cs typeface="Tahoma"/>
              </a:rPr>
              <a:t>Le texte entre parenthèses est à remplacer.</a:t>
            </a:r>
            <a:endParaRPr dirty="0"/>
          </a:p>
          <a:p>
            <a:pPr algn="ctr">
              <a:defRPr/>
            </a:pPr>
            <a:r>
              <a:rPr lang="fr-FR" sz="1400" dirty="0">
                <a:solidFill>
                  <a:schemeClr val="bg1"/>
                </a:solidFill>
                <a:latin typeface="Tahoma"/>
                <a:ea typeface="Tahoma"/>
                <a:cs typeface="Tahoma"/>
              </a:rPr>
              <a:t>Choisir entre « patients » et « résidents ».</a:t>
            </a:r>
            <a:endParaRPr dirty="0"/>
          </a:p>
          <a:p>
            <a:pPr algn="ctr">
              <a:defRPr/>
            </a:pPr>
            <a:r>
              <a:rPr lang="fr-FR" sz="1400" dirty="0">
                <a:solidFill>
                  <a:schemeClr val="bg1"/>
                </a:solidFill>
                <a:latin typeface="Tahoma"/>
                <a:ea typeface="Tahoma"/>
                <a:cs typeface="Tahoma"/>
              </a:rPr>
              <a:t>Supprimer ce bloc.</a:t>
            </a:r>
            <a:endParaRPr dirty="0"/>
          </a:p>
        </p:txBody>
      </p:sp>
      <p:sp>
        <p:nvSpPr>
          <p:cNvPr id="2" name="Espace réservé du numéro de diapositive 1"/>
          <p:cNvSpPr>
            <a:spLocks noGrp="1"/>
          </p:cNvSpPr>
          <p:nvPr>
            <p:ph type="sldNum" sz="quarter" idx="12"/>
          </p:nvPr>
        </p:nvSpPr>
        <p:spPr bwMode="auto">
          <a:xfrm>
            <a:off x="7974041" y="6356350"/>
            <a:ext cx="4016319" cy="365125"/>
          </a:xfrm>
        </p:spPr>
        <p:txBody>
          <a:bodyPr/>
          <a:lstStyle/>
          <a:p>
            <a:pPr>
              <a:defRPr/>
            </a:pPr>
            <a:r>
              <a:rPr lang="fr-FR"/>
              <a:t>6</a:t>
            </a:r>
          </a:p>
        </p:txBody>
      </p:sp>
      <p:sp>
        <p:nvSpPr>
          <p:cNvPr id="12" name="Titre 1"/>
          <p:cNvSpPr>
            <a:spLocks noGrp="1"/>
          </p:cNvSpPr>
          <p:nvPr>
            <p:ph type="title"/>
          </p:nvPr>
        </p:nvSpPr>
        <p:spPr bwMode="auto">
          <a:xfrm>
            <a:off x="1565879" y="6069151"/>
            <a:ext cx="1590878" cy="610762"/>
          </a:xfrm>
        </p:spPr>
        <p:txBody>
          <a:bodyPr>
            <a:normAutofit/>
          </a:bodyPr>
          <a:lstStyle/>
          <a:p>
            <a:pPr algn="ctr">
              <a:defRPr/>
            </a:pPr>
            <a:r>
              <a:rPr lang="fr-FR" sz="1600">
                <a:solidFill>
                  <a:schemeClr val="bg1"/>
                </a:solidFill>
                <a:latin typeface="Tahoma"/>
                <a:ea typeface="Tahoma"/>
                <a:cs typeface="Tahoma"/>
              </a:rPr>
              <a:t>Logo de</a:t>
            </a:r>
            <a:br>
              <a:rPr lang="fr-FR" sz="1600">
                <a:solidFill>
                  <a:schemeClr val="bg1"/>
                </a:solidFill>
                <a:latin typeface="Tahoma"/>
                <a:ea typeface="Tahoma"/>
                <a:cs typeface="Tahoma"/>
              </a:rPr>
            </a:br>
            <a:r>
              <a:rPr lang="fr-FR" sz="1600">
                <a:solidFill>
                  <a:schemeClr val="bg1"/>
                </a:solidFill>
                <a:latin typeface="Tahoma"/>
                <a:ea typeface="Tahoma"/>
                <a:cs typeface="Tahoma"/>
              </a:rPr>
              <a:t>l’établissement</a:t>
            </a:r>
            <a:endParaRPr/>
          </a:p>
        </p:txBody>
      </p:sp>
      <p:pic>
        <p:nvPicPr>
          <p:cNvPr id="3" name="Image 2"/>
          <p:cNvPicPr>
            <a:picLocks noChangeAspect="1"/>
          </p:cNvPicPr>
          <p:nvPr/>
        </p:nvPicPr>
        <p:blipFill>
          <a:blip r:embed="rId2"/>
          <a:stretch/>
        </p:blipFill>
        <p:spPr bwMode="auto">
          <a:xfrm>
            <a:off x="10416480" y="6204813"/>
            <a:ext cx="1138211" cy="516662"/>
          </a:xfrm>
          <a:prstGeom prst="rect">
            <a:avLst/>
          </a:prstGeom>
        </p:spPr>
      </p:pic>
      <p:pic>
        <p:nvPicPr>
          <p:cNvPr id="16" name="Picture 6"/>
          <p:cNvPicPr>
            <a:picLocks noChangeAspect="1"/>
          </p:cNvPicPr>
          <p:nvPr/>
        </p:nvPicPr>
        <p:blipFill>
          <a:blip r:embed="rId3">
            <a:duotone>
              <a:prstClr val="black"/>
              <a:srgbClr val="AD35A4">
                <a:tint val="45000"/>
                <a:satMod val="400000"/>
              </a:srgbClr>
            </a:duotone>
          </a:blip>
          <a:stretch/>
        </p:blipFill>
        <p:spPr bwMode="auto">
          <a:xfrm>
            <a:off x="886346" y="3277737"/>
            <a:ext cx="339281" cy="367287"/>
          </a:xfrm>
          <a:prstGeom prst="rect">
            <a:avLst/>
          </a:prstGeom>
        </p:spPr>
      </p:pic>
      <p:pic>
        <p:nvPicPr>
          <p:cNvPr id="17" name="Picture 6"/>
          <p:cNvPicPr>
            <a:picLocks noChangeAspect="1"/>
          </p:cNvPicPr>
          <p:nvPr/>
        </p:nvPicPr>
        <p:blipFill>
          <a:blip r:embed="rId3">
            <a:duotone>
              <a:prstClr val="black"/>
              <a:srgbClr val="AD35A4">
                <a:tint val="45000"/>
                <a:satMod val="400000"/>
              </a:srgbClr>
            </a:duotone>
          </a:blip>
          <a:stretch/>
        </p:blipFill>
        <p:spPr bwMode="auto">
          <a:xfrm>
            <a:off x="886346" y="3738922"/>
            <a:ext cx="339281" cy="367287"/>
          </a:xfrm>
          <a:prstGeom prst="rect">
            <a:avLst/>
          </a:prstGeom>
        </p:spPr>
      </p:pic>
      <p:pic>
        <p:nvPicPr>
          <p:cNvPr id="25" name="Picture 2"/>
          <p:cNvPicPr>
            <a:picLocks noChangeAspect="1" noChangeArrowheads="1"/>
          </p:cNvPicPr>
          <p:nvPr/>
        </p:nvPicPr>
        <p:blipFill>
          <a:blip r:embed="rId4">
            <a:duotone>
              <a:prstClr val="black"/>
              <a:srgbClr val="AD35A4">
                <a:tint val="45000"/>
                <a:satMod val="400000"/>
              </a:srgbClr>
            </a:duotone>
          </a:blip>
          <a:stretch/>
        </p:blipFill>
        <p:spPr bwMode="auto">
          <a:xfrm>
            <a:off x="911424" y="4221088"/>
            <a:ext cx="334962" cy="371475"/>
          </a:xfrm>
          <a:prstGeom prst="rect">
            <a:avLst/>
          </a:prstGeom>
          <a:noFill/>
          <a:ln>
            <a:noFill/>
          </a:ln>
          <a:effectLst/>
        </p:spPr>
      </p:pic>
      <p:sp>
        <p:nvSpPr>
          <p:cNvPr id="7" name="Rectangle 6"/>
          <p:cNvSpPr/>
          <p:nvPr/>
        </p:nvSpPr>
        <p:spPr bwMode="auto">
          <a:xfrm>
            <a:off x="481858" y="2535754"/>
            <a:ext cx="11259144" cy="2554545"/>
          </a:xfrm>
          <a:prstGeom prst="rect">
            <a:avLst/>
          </a:prstGeom>
        </p:spPr>
        <p:txBody>
          <a:bodyPr wrap="square">
            <a:spAutoFit/>
          </a:bodyPr>
          <a:lstStyle/>
          <a:p>
            <a:pPr lvl="0">
              <a:defRPr/>
            </a:pPr>
            <a:r>
              <a:rPr lang="fr-FR" sz="2000">
                <a:solidFill>
                  <a:srgbClr val="002060"/>
                </a:solidFill>
              </a:rPr>
              <a:t>Ce questionnaire peut être utilisé comme :</a:t>
            </a:r>
            <a:endParaRPr/>
          </a:p>
          <a:p>
            <a:pPr lvl="0">
              <a:defRPr/>
            </a:pPr>
            <a:endParaRPr lang="fr-FR" sz="2000">
              <a:solidFill>
                <a:srgbClr val="002060"/>
              </a:solidFill>
            </a:endParaRPr>
          </a:p>
          <a:p>
            <a:pPr lvl="0">
              <a:lnSpc>
                <a:spcPct val="150000"/>
              </a:lnSpc>
              <a:defRPr/>
            </a:pPr>
            <a:r>
              <a:rPr lang="fr-FR" sz="2000">
                <a:solidFill>
                  <a:srgbClr val="002060"/>
                </a:solidFill>
              </a:rPr>
              <a:t>                un outil de diagnostic de la Culture de Sécurité (CS) d’un EHPAD,</a:t>
            </a:r>
            <a:endParaRPr/>
          </a:p>
          <a:p>
            <a:pPr lvl="0">
              <a:lnSpc>
                <a:spcPct val="150000"/>
              </a:lnSpc>
              <a:defRPr/>
            </a:pPr>
            <a:r>
              <a:rPr lang="fr-FR" sz="2000">
                <a:solidFill>
                  <a:srgbClr val="002060"/>
                </a:solidFill>
              </a:rPr>
              <a:t>                une intervention visant à sensibiliser le personnel aux questions de sécurité des résidents,</a:t>
            </a:r>
            <a:endParaRPr/>
          </a:p>
          <a:p>
            <a:pPr lvl="0">
              <a:lnSpc>
                <a:spcPct val="150000"/>
              </a:lnSpc>
              <a:defRPr/>
            </a:pPr>
            <a:r>
              <a:rPr lang="fr-FR" sz="2000">
                <a:solidFill>
                  <a:srgbClr val="002060"/>
                </a:solidFill>
              </a:rPr>
              <a:t>                un mécanisme permettant d’évaluer l’impact des initiatives d’amélioration de la CS et un moyen de suivre ses changements au fil du temps.</a:t>
            </a:r>
            <a:endParaRPr/>
          </a:p>
        </p:txBody>
      </p:sp>
      <p:pic>
        <p:nvPicPr>
          <p:cNvPr id="5" name="Image 4">
            <a:extLst>
              <a:ext uri="{FF2B5EF4-FFF2-40B4-BE49-F238E27FC236}">
                <a16:creationId xmlns:a16="http://schemas.microsoft.com/office/drawing/2014/main" id="{F9FD6876-1BA0-76A1-4582-9912468638C0}"/>
              </a:ext>
            </a:extLst>
          </p:cNvPr>
          <p:cNvPicPr>
            <a:picLocks noChangeAspect="1"/>
          </p:cNvPicPr>
          <p:nvPr/>
        </p:nvPicPr>
        <p:blipFill>
          <a:blip r:embed="rId5"/>
          <a:stretch>
            <a:fillRect/>
          </a:stretch>
        </p:blipFill>
        <p:spPr bwMode="auto">
          <a:xfrm>
            <a:off x="9646085" y="6089586"/>
            <a:ext cx="669452" cy="7684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67671" y="-706565"/>
            <a:ext cx="12482946" cy="16154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198825" y="203901"/>
            <a:ext cx="7037504" cy="523220"/>
          </a:xfrm>
          <a:prstGeom prst="rect">
            <a:avLst/>
          </a:prstGeom>
          <a:noFill/>
        </p:spPr>
        <p:txBody>
          <a:bodyPr wrap="none" rtlCol="0">
            <a:spAutoFit/>
          </a:bodyPr>
          <a:lstStyle/>
          <a:p>
            <a:pPr>
              <a:defRPr/>
            </a:pPr>
            <a:r>
              <a:rPr lang="fr-FR" sz="2800" b="1" dirty="0">
                <a:solidFill>
                  <a:schemeClr val="bg1"/>
                </a:solidFill>
                <a:latin typeface="Tahoma"/>
                <a:ea typeface="Tahoma"/>
                <a:cs typeface="Tahoma"/>
              </a:rPr>
              <a:t>Calendrier de déploiement des EHPAD</a:t>
            </a:r>
          </a:p>
        </p:txBody>
      </p:sp>
      <p:sp>
        <p:nvSpPr>
          <p:cNvPr id="13" name="Titre 1"/>
          <p:cNvSpPr txBox="1"/>
          <p:nvPr/>
        </p:nvSpPr>
        <p:spPr bwMode="auto">
          <a:xfrm>
            <a:off x="256650" y="5914582"/>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grpSp>
        <p:nvGrpSpPr>
          <p:cNvPr id="9" name="Groupe 8"/>
          <p:cNvGrpSpPr/>
          <p:nvPr/>
        </p:nvGrpSpPr>
        <p:grpSpPr bwMode="auto">
          <a:xfrm>
            <a:off x="1847528" y="1419506"/>
            <a:ext cx="7992888" cy="4097725"/>
            <a:chOff x="104224" y="1153834"/>
            <a:chExt cx="9131595" cy="5109663"/>
          </a:xfrm>
        </p:grpSpPr>
        <p:pic>
          <p:nvPicPr>
            <p:cNvPr id="12" name="Picture 3"/>
            <p:cNvPicPr>
              <a:picLocks noChangeAspect="1"/>
            </p:cNvPicPr>
            <p:nvPr/>
          </p:nvPicPr>
          <p:blipFill>
            <a:blip r:embed="rId3"/>
            <a:stretch/>
          </p:blipFill>
          <p:spPr bwMode="auto">
            <a:xfrm>
              <a:off x="104224" y="1326771"/>
              <a:ext cx="9131595" cy="4936726"/>
            </a:xfrm>
            <a:prstGeom prst="rect">
              <a:avLst/>
            </a:prstGeom>
          </p:spPr>
        </p:pic>
        <p:pic>
          <p:nvPicPr>
            <p:cNvPr id="14" name="Picture 5"/>
            <p:cNvPicPr>
              <a:picLocks noChangeAspect="1"/>
            </p:cNvPicPr>
            <p:nvPr/>
          </p:nvPicPr>
          <p:blipFill>
            <a:blip r:embed="rId4"/>
            <a:stretch/>
          </p:blipFill>
          <p:spPr bwMode="auto">
            <a:xfrm>
              <a:off x="1521805" y="1160780"/>
              <a:ext cx="718886" cy="699116"/>
            </a:xfrm>
            <a:prstGeom prst="rect">
              <a:avLst/>
            </a:prstGeom>
          </p:spPr>
        </p:pic>
        <p:pic>
          <p:nvPicPr>
            <p:cNvPr id="16" name="Picture 6"/>
            <p:cNvPicPr>
              <a:picLocks noChangeAspect="1"/>
            </p:cNvPicPr>
            <p:nvPr/>
          </p:nvPicPr>
          <p:blipFill>
            <a:blip r:embed="rId5"/>
            <a:stretch/>
          </p:blipFill>
          <p:spPr bwMode="auto">
            <a:xfrm>
              <a:off x="4376037" y="1172780"/>
              <a:ext cx="679332" cy="660650"/>
            </a:xfrm>
            <a:prstGeom prst="rect">
              <a:avLst/>
            </a:prstGeom>
          </p:spPr>
        </p:pic>
        <p:pic>
          <p:nvPicPr>
            <p:cNvPr id="17" name="Picture 7"/>
            <p:cNvPicPr>
              <a:picLocks noChangeAspect="1"/>
            </p:cNvPicPr>
            <p:nvPr/>
          </p:nvPicPr>
          <p:blipFill>
            <a:blip r:embed="rId6"/>
            <a:stretch/>
          </p:blipFill>
          <p:spPr bwMode="auto">
            <a:xfrm>
              <a:off x="7138841" y="1153834"/>
              <a:ext cx="718296" cy="698543"/>
            </a:xfrm>
            <a:prstGeom prst="rect">
              <a:avLst/>
            </a:prstGeom>
          </p:spPr>
        </p:pic>
        <p:pic>
          <p:nvPicPr>
            <p:cNvPr id="18" name="Picture 8"/>
            <p:cNvPicPr>
              <a:picLocks noChangeAspect="1"/>
            </p:cNvPicPr>
            <p:nvPr/>
          </p:nvPicPr>
          <p:blipFill>
            <a:blip r:embed="rId7"/>
            <a:stretch/>
          </p:blipFill>
          <p:spPr bwMode="auto">
            <a:xfrm>
              <a:off x="1493230" y="3740567"/>
              <a:ext cx="695389" cy="676265"/>
            </a:xfrm>
            <a:prstGeom prst="rect">
              <a:avLst/>
            </a:prstGeom>
          </p:spPr>
        </p:pic>
        <p:pic>
          <p:nvPicPr>
            <p:cNvPr id="19" name="Picture 9"/>
            <p:cNvPicPr>
              <a:picLocks noChangeAspect="1"/>
            </p:cNvPicPr>
            <p:nvPr/>
          </p:nvPicPr>
          <p:blipFill>
            <a:blip r:embed="rId8"/>
            <a:stretch/>
          </p:blipFill>
          <p:spPr bwMode="auto">
            <a:xfrm>
              <a:off x="4384942" y="3757034"/>
              <a:ext cx="661522" cy="643329"/>
            </a:xfrm>
            <a:prstGeom prst="rect">
              <a:avLst/>
            </a:prstGeom>
          </p:spPr>
        </p:pic>
        <p:pic>
          <p:nvPicPr>
            <p:cNvPr id="20" name="Picture 10"/>
            <p:cNvPicPr>
              <a:picLocks noChangeAspect="1"/>
            </p:cNvPicPr>
            <p:nvPr/>
          </p:nvPicPr>
          <p:blipFill>
            <a:blip r:embed="rId9"/>
            <a:stretch/>
          </p:blipFill>
          <p:spPr bwMode="auto">
            <a:xfrm>
              <a:off x="7201983" y="3705670"/>
              <a:ext cx="714339" cy="694695"/>
            </a:xfrm>
            <a:prstGeom prst="rect">
              <a:avLst/>
            </a:prstGeom>
          </p:spPr>
        </p:pic>
        <p:sp>
          <p:nvSpPr>
            <p:cNvPr id="21" name="TextBox 14"/>
            <p:cNvSpPr txBox="1"/>
            <p:nvPr/>
          </p:nvSpPr>
          <p:spPr bwMode="auto">
            <a:xfrm>
              <a:off x="818052" y="1897996"/>
              <a:ext cx="2045744" cy="436017"/>
            </a:xfrm>
            <a:prstGeom prst="rect">
              <a:avLst/>
            </a:prstGeom>
            <a:grpFill/>
          </p:spPr>
          <p:txBody>
            <a:bodyPr lIns="0" tIns="0" rIns="0" bIns="0" rtlCol="0" anchor="t">
              <a:spAutoFit/>
            </a:bodyPr>
            <a:lstStyle/>
            <a:p>
              <a:pPr algn="ctr">
                <a:lnSpc>
                  <a:spcPts val="3441"/>
                </a:lnSpc>
                <a:defRPr/>
              </a:pPr>
              <a:r>
                <a:rPr lang="en-US" sz="2000">
                  <a:solidFill>
                    <a:srgbClr val="000000"/>
                  </a:solidFill>
                  <a:latin typeface="Oswald"/>
                </a:rPr>
                <a:t>Mars-Avril 2022</a:t>
              </a:r>
              <a:endParaRPr/>
            </a:p>
          </p:txBody>
        </p:sp>
        <p:sp>
          <p:nvSpPr>
            <p:cNvPr id="22" name="TextBox 15"/>
            <p:cNvSpPr txBox="1"/>
            <p:nvPr/>
          </p:nvSpPr>
          <p:spPr bwMode="auto">
            <a:xfrm>
              <a:off x="3692831" y="1897996"/>
              <a:ext cx="2045744" cy="436017"/>
            </a:xfrm>
            <a:prstGeom prst="rect">
              <a:avLst/>
            </a:prstGeom>
            <a:grpFill/>
          </p:spPr>
          <p:txBody>
            <a:bodyPr lIns="0" tIns="0" rIns="0" bIns="0" rtlCol="0" anchor="t">
              <a:spAutoFit/>
            </a:bodyPr>
            <a:lstStyle/>
            <a:p>
              <a:pPr algn="ctr">
                <a:lnSpc>
                  <a:spcPts val="3441"/>
                </a:lnSpc>
                <a:defRPr/>
              </a:pPr>
              <a:r>
                <a:rPr lang="en-US" sz="2000">
                  <a:solidFill>
                    <a:srgbClr val="000000"/>
                  </a:solidFill>
                  <a:latin typeface="Oswald"/>
                </a:rPr>
                <a:t>Mars-Juin 2022</a:t>
              </a:r>
              <a:endParaRPr/>
            </a:p>
          </p:txBody>
        </p:sp>
        <p:sp>
          <p:nvSpPr>
            <p:cNvPr id="23" name="TextBox 16"/>
            <p:cNvSpPr txBox="1"/>
            <p:nvPr/>
          </p:nvSpPr>
          <p:spPr bwMode="auto">
            <a:xfrm>
              <a:off x="6526756" y="1897996"/>
              <a:ext cx="2045744" cy="436017"/>
            </a:xfrm>
            <a:prstGeom prst="rect">
              <a:avLst/>
            </a:prstGeom>
            <a:grpFill/>
          </p:spPr>
          <p:txBody>
            <a:bodyPr lIns="0" tIns="0" rIns="0" bIns="0" rtlCol="0" anchor="t">
              <a:spAutoFit/>
            </a:bodyPr>
            <a:lstStyle/>
            <a:p>
              <a:pPr algn="ctr">
                <a:lnSpc>
                  <a:spcPts val="3441"/>
                </a:lnSpc>
                <a:defRPr/>
              </a:pPr>
              <a:r>
                <a:rPr lang="en-US" sz="2000">
                  <a:solidFill>
                    <a:srgbClr val="000000"/>
                  </a:solidFill>
                  <a:latin typeface="Oswald"/>
                </a:rPr>
                <a:t>Juin 2022</a:t>
              </a:r>
              <a:endParaRPr/>
            </a:p>
          </p:txBody>
        </p:sp>
        <p:sp>
          <p:nvSpPr>
            <p:cNvPr id="24" name="TextBox 17"/>
            <p:cNvSpPr txBox="1"/>
            <p:nvPr/>
          </p:nvSpPr>
          <p:spPr bwMode="auto">
            <a:xfrm>
              <a:off x="846627" y="4369207"/>
              <a:ext cx="2045744" cy="473331"/>
            </a:xfrm>
            <a:prstGeom prst="rect">
              <a:avLst/>
            </a:prstGeom>
            <a:grpFill/>
          </p:spPr>
          <p:txBody>
            <a:bodyPr lIns="0" tIns="0" rIns="0" bIns="0" rtlCol="0" anchor="t">
              <a:spAutoFit/>
            </a:bodyPr>
            <a:lstStyle/>
            <a:p>
              <a:pPr algn="ctr">
                <a:lnSpc>
                  <a:spcPts val="3441"/>
                </a:lnSpc>
                <a:defRPr/>
              </a:pPr>
              <a:r>
                <a:rPr lang="en-US">
                  <a:solidFill>
                    <a:srgbClr val="000000"/>
                  </a:solidFill>
                  <a:latin typeface="Oswald"/>
                </a:rPr>
                <a:t>Septembre 2022</a:t>
              </a:r>
              <a:endParaRPr/>
            </a:p>
          </p:txBody>
        </p:sp>
        <p:sp>
          <p:nvSpPr>
            <p:cNvPr id="25" name="TextBox 18"/>
            <p:cNvSpPr txBox="1"/>
            <p:nvPr/>
          </p:nvSpPr>
          <p:spPr bwMode="auto">
            <a:xfrm>
              <a:off x="3781240" y="4388257"/>
              <a:ext cx="2045744" cy="473331"/>
            </a:xfrm>
            <a:prstGeom prst="rect">
              <a:avLst/>
            </a:prstGeom>
            <a:grpFill/>
          </p:spPr>
          <p:txBody>
            <a:bodyPr lIns="0" tIns="0" rIns="0" bIns="0" rtlCol="0" anchor="t">
              <a:spAutoFit/>
            </a:bodyPr>
            <a:lstStyle/>
            <a:p>
              <a:pPr algn="ctr">
                <a:lnSpc>
                  <a:spcPts val="3441"/>
                </a:lnSpc>
                <a:defRPr/>
              </a:pPr>
              <a:r>
                <a:rPr lang="en-US">
                  <a:solidFill>
                    <a:srgbClr val="000000"/>
                  </a:solidFill>
                  <a:latin typeface="Oswald"/>
                </a:rPr>
                <a:t>Septembre 2022</a:t>
              </a:r>
              <a:endParaRPr/>
            </a:p>
          </p:txBody>
        </p:sp>
        <p:sp>
          <p:nvSpPr>
            <p:cNvPr id="26" name="TextBox 19"/>
            <p:cNvSpPr txBox="1"/>
            <p:nvPr/>
          </p:nvSpPr>
          <p:spPr bwMode="auto">
            <a:xfrm>
              <a:off x="6605665" y="4362266"/>
              <a:ext cx="2045744" cy="473331"/>
            </a:xfrm>
            <a:prstGeom prst="rect">
              <a:avLst/>
            </a:prstGeom>
            <a:grpFill/>
          </p:spPr>
          <p:txBody>
            <a:bodyPr lIns="0" tIns="0" rIns="0" bIns="0" rtlCol="0" anchor="t">
              <a:spAutoFit/>
            </a:bodyPr>
            <a:lstStyle/>
            <a:p>
              <a:pPr algn="ctr">
                <a:lnSpc>
                  <a:spcPts val="3441"/>
                </a:lnSpc>
                <a:defRPr/>
              </a:pPr>
              <a:r>
                <a:rPr lang="en-US">
                  <a:solidFill>
                    <a:srgbClr val="000000"/>
                  </a:solidFill>
                  <a:latin typeface="Oswald"/>
                </a:rPr>
                <a:t>Fin 2022-2023</a:t>
              </a:r>
              <a:endParaRPr/>
            </a:p>
          </p:txBody>
        </p:sp>
      </p:grpSp>
      <p:pic>
        <p:nvPicPr>
          <p:cNvPr id="27" name="Image 26"/>
          <p:cNvPicPr>
            <a:picLocks noChangeAspect="1"/>
          </p:cNvPicPr>
          <p:nvPr/>
        </p:nvPicPr>
        <p:blipFill>
          <a:blip r:embed="rId2"/>
          <a:stretch/>
        </p:blipFill>
        <p:spPr bwMode="auto">
          <a:xfrm>
            <a:off x="10416480" y="6204813"/>
            <a:ext cx="1138211" cy="516662"/>
          </a:xfrm>
          <a:prstGeom prst="rect">
            <a:avLst/>
          </a:prstGeom>
        </p:spPr>
      </p:pic>
      <p:pic>
        <p:nvPicPr>
          <p:cNvPr id="2" name="Image 1">
            <a:extLst>
              <a:ext uri="{FF2B5EF4-FFF2-40B4-BE49-F238E27FC236}">
                <a16:creationId xmlns:a16="http://schemas.microsoft.com/office/drawing/2014/main" id="{E2FB90B5-3E6A-C412-136A-04F2021461C7}"/>
              </a:ext>
            </a:extLst>
          </p:cNvPr>
          <p:cNvPicPr>
            <a:picLocks noChangeAspect="1"/>
          </p:cNvPicPr>
          <p:nvPr/>
        </p:nvPicPr>
        <p:blipFill>
          <a:blip r:embed="rId10"/>
          <a:stretch>
            <a:fillRect/>
          </a:stretch>
        </p:blipFill>
        <p:spPr bwMode="auto">
          <a:xfrm>
            <a:off x="9646085" y="6089586"/>
            <a:ext cx="669452" cy="768414"/>
          </a:xfrm>
          <a:prstGeom prst="rect">
            <a:avLst/>
          </a:prstGeom>
        </p:spPr>
      </p:pic>
      <p:sp>
        <p:nvSpPr>
          <p:cNvPr id="3" name="Espace réservé du numéro de diapositive 1">
            <a:extLst>
              <a:ext uri="{FF2B5EF4-FFF2-40B4-BE49-F238E27FC236}">
                <a16:creationId xmlns:a16="http://schemas.microsoft.com/office/drawing/2014/main" id="{95D999A2-ACB3-ECC2-DB57-78C3BAA5CDF2}"/>
              </a:ext>
            </a:extLst>
          </p:cNvPr>
          <p:cNvSpPr>
            <a:spLocks noGrp="1"/>
          </p:cNvSpPr>
          <p:nvPr>
            <p:ph type="sldNum" sz="quarter" idx="12"/>
          </p:nvPr>
        </p:nvSpPr>
        <p:spPr bwMode="auto">
          <a:xfrm>
            <a:off x="7974041" y="6356350"/>
            <a:ext cx="4016319" cy="365125"/>
          </a:xfrm>
        </p:spPr>
        <p:txBody>
          <a:bodyPr/>
          <a:lstStyle/>
          <a:p>
            <a:pPr>
              <a:defRPr/>
            </a:pPr>
            <a:r>
              <a:rPr lang="fr-FR"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67671" y="-706565"/>
            <a:ext cx="12482946" cy="16154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561907" y="280295"/>
            <a:ext cx="3547766"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Conduite de projet</a:t>
            </a:r>
          </a:p>
        </p:txBody>
      </p:sp>
      <p:sp>
        <p:nvSpPr>
          <p:cNvPr id="13" name="Titre 1"/>
          <p:cNvSpPr txBox="1"/>
          <p:nvPr/>
        </p:nvSpPr>
        <p:spPr bwMode="auto">
          <a:xfrm>
            <a:off x="256650" y="5914582"/>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27" name="Image 26"/>
          <p:cNvPicPr>
            <a:picLocks noChangeAspect="1"/>
          </p:cNvPicPr>
          <p:nvPr/>
        </p:nvPicPr>
        <p:blipFill>
          <a:blip r:embed="rId3"/>
          <a:stretch/>
        </p:blipFill>
        <p:spPr bwMode="auto">
          <a:xfrm>
            <a:off x="3553595" y="1882241"/>
            <a:ext cx="2680146" cy="3742261"/>
          </a:xfrm>
          <a:prstGeom prst="rect">
            <a:avLst/>
          </a:prstGeom>
          <a:ln>
            <a:noFill/>
          </a:ln>
          <a:effectLst>
            <a:outerShdw blurRad="292100" dist="139700" dir="2700000" algn="tl" rotWithShape="0">
              <a:srgbClr val="333333">
                <a:alpha val="65000"/>
              </a:srgbClr>
            </a:outerShdw>
          </a:effectLst>
        </p:spPr>
      </p:pic>
      <p:pic>
        <p:nvPicPr>
          <p:cNvPr id="28" name="Image 27"/>
          <p:cNvPicPr>
            <a:picLocks noChangeAspect="1"/>
          </p:cNvPicPr>
          <p:nvPr/>
        </p:nvPicPr>
        <p:blipFill>
          <a:blip r:embed="rId4"/>
          <a:stretch/>
        </p:blipFill>
        <p:spPr bwMode="auto">
          <a:xfrm>
            <a:off x="551384" y="1859200"/>
            <a:ext cx="2736304" cy="3765302"/>
          </a:xfrm>
          <a:prstGeom prst="rect">
            <a:avLst/>
          </a:prstGeom>
          <a:ln>
            <a:noFill/>
          </a:ln>
          <a:effectLst>
            <a:outerShdw blurRad="292100" dist="139700" dir="2700000" algn="tl" rotWithShape="0">
              <a:srgbClr val="333333">
                <a:alpha val="65000"/>
              </a:srgbClr>
            </a:outerShdw>
          </a:effectLst>
        </p:spPr>
      </p:pic>
      <p:pic>
        <p:nvPicPr>
          <p:cNvPr id="29" name="Image 28"/>
          <p:cNvPicPr>
            <a:picLocks noChangeAspect="1"/>
          </p:cNvPicPr>
          <p:nvPr/>
        </p:nvPicPr>
        <p:blipFill>
          <a:blip r:embed="rId5"/>
          <a:stretch/>
        </p:blipFill>
        <p:spPr bwMode="auto">
          <a:xfrm>
            <a:off x="7320136" y="541906"/>
            <a:ext cx="3806309" cy="5335481"/>
          </a:xfrm>
          <a:prstGeom prst="rect">
            <a:avLst/>
          </a:prstGeom>
          <a:ln>
            <a:noFill/>
          </a:ln>
          <a:effectLst>
            <a:outerShdw blurRad="292100" dist="139700" dir="2700000" algn="tl" rotWithShape="0">
              <a:srgbClr val="333333">
                <a:alpha val="65000"/>
              </a:srgbClr>
            </a:outerShdw>
          </a:effectLst>
        </p:spPr>
      </p:pic>
      <p:pic>
        <p:nvPicPr>
          <p:cNvPr id="12" name="Image 11"/>
          <p:cNvPicPr>
            <a:picLocks noChangeAspect="1"/>
          </p:cNvPicPr>
          <p:nvPr/>
        </p:nvPicPr>
        <p:blipFill>
          <a:blip r:embed="rId2"/>
          <a:stretch/>
        </p:blipFill>
        <p:spPr bwMode="auto">
          <a:xfrm>
            <a:off x="10416480" y="6204813"/>
            <a:ext cx="1138211" cy="516662"/>
          </a:xfrm>
          <a:prstGeom prst="rect">
            <a:avLst/>
          </a:prstGeom>
        </p:spPr>
      </p:pic>
      <p:pic>
        <p:nvPicPr>
          <p:cNvPr id="2" name="Image 1">
            <a:extLst>
              <a:ext uri="{FF2B5EF4-FFF2-40B4-BE49-F238E27FC236}">
                <a16:creationId xmlns:a16="http://schemas.microsoft.com/office/drawing/2014/main" id="{A15120AE-9B93-74BC-F519-72503B4DC4FE}"/>
              </a:ext>
            </a:extLst>
          </p:cNvPr>
          <p:cNvPicPr>
            <a:picLocks noChangeAspect="1"/>
          </p:cNvPicPr>
          <p:nvPr/>
        </p:nvPicPr>
        <p:blipFill>
          <a:blip r:embed="rId6"/>
          <a:stretch>
            <a:fillRect/>
          </a:stretch>
        </p:blipFill>
        <p:spPr bwMode="auto">
          <a:xfrm>
            <a:off x="9646085" y="6089586"/>
            <a:ext cx="669452" cy="768414"/>
          </a:xfrm>
          <a:prstGeom prst="rect">
            <a:avLst/>
          </a:prstGeom>
        </p:spPr>
      </p:pic>
      <p:sp>
        <p:nvSpPr>
          <p:cNvPr id="3" name="Espace réservé du numéro de diapositive 1">
            <a:extLst>
              <a:ext uri="{FF2B5EF4-FFF2-40B4-BE49-F238E27FC236}">
                <a16:creationId xmlns:a16="http://schemas.microsoft.com/office/drawing/2014/main" id="{0D3FA9BD-4C2D-7F6D-92FB-D496C4BCA482}"/>
              </a:ext>
            </a:extLst>
          </p:cNvPr>
          <p:cNvSpPr>
            <a:spLocks noGrp="1"/>
          </p:cNvSpPr>
          <p:nvPr>
            <p:ph type="sldNum" sz="quarter" idx="12"/>
          </p:nvPr>
        </p:nvSpPr>
        <p:spPr bwMode="auto">
          <a:xfrm>
            <a:off x="7974041" y="6356350"/>
            <a:ext cx="4016319" cy="365125"/>
          </a:xfrm>
        </p:spPr>
        <p:txBody>
          <a:bodyPr/>
          <a:lstStyle/>
          <a:p>
            <a:pPr>
              <a:defRPr/>
            </a:pPr>
            <a:r>
              <a:rPr lang="fr-FR"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rot="21440180">
            <a:off x="-167671" y="-706565"/>
            <a:ext cx="12482946" cy="1615443"/>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atin typeface="Tahoma"/>
            </a:endParaRPr>
          </a:p>
        </p:txBody>
      </p:sp>
      <p:sp>
        <p:nvSpPr>
          <p:cNvPr id="6" name="ZoneTexte 5"/>
          <p:cNvSpPr txBox="1"/>
          <p:nvPr/>
        </p:nvSpPr>
        <p:spPr bwMode="auto">
          <a:xfrm rot="21434738">
            <a:off x="561907" y="280295"/>
            <a:ext cx="3547766" cy="523220"/>
          </a:xfrm>
          <a:prstGeom prst="rect">
            <a:avLst/>
          </a:prstGeom>
          <a:noFill/>
        </p:spPr>
        <p:txBody>
          <a:bodyPr wrap="none" rtlCol="0">
            <a:spAutoFit/>
          </a:bodyPr>
          <a:lstStyle/>
          <a:p>
            <a:pPr>
              <a:defRPr/>
            </a:pPr>
            <a:r>
              <a:rPr lang="fr-FR" sz="2800" b="1">
                <a:solidFill>
                  <a:schemeClr val="bg1"/>
                </a:solidFill>
                <a:latin typeface="Tahoma"/>
                <a:ea typeface="Tahoma"/>
                <a:cs typeface="Tahoma"/>
              </a:rPr>
              <a:t>Conduite de projet</a:t>
            </a:r>
          </a:p>
        </p:txBody>
      </p:sp>
      <p:sp>
        <p:nvSpPr>
          <p:cNvPr id="13" name="Titre 1"/>
          <p:cNvSpPr txBox="1"/>
          <p:nvPr/>
        </p:nvSpPr>
        <p:spPr bwMode="auto">
          <a:xfrm>
            <a:off x="256650" y="5914582"/>
            <a:ext cx="1590878" cy="610762"/>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Tahoma"/>
                <a:ea typeface="+mj-ea"/>
                <a:cs typeface="+mj-cs"/>
              </a:defRPr>
            </a:lvl1pPr>
          </a:lstStyle>
          <a:p>
            <a:pPr algn="ctr">
              <a:defRPr/>
            </a:pPr>
            <a:r>
              <a:rPr lang="fr-FR" sz="1600">
                <a:solidFill>
                  <a:schemeClr val="bg1"/>
                </a:solidFill>
                <a:ea typeface="Tahoma"/>
                <a:cs typeface="Tahoma"/>
              </a:rPr>
              <a:t>Logo de</a:t>
            </a:r>
            <a:br>
              <a:rPr lang="fr-FR" sz="1600">
                <a:solidFill>
                  <a:schemeClr val="bg1"/>
                </a:solidFill>
                <a:ea typeface="Tahoma"/>
                <a:cs typeface="Tahoma"/>
              </a:rPr>
            </a:br>
            <a:r>
              <a:rPr lang="fr-FR" sz="1600">
                <a:solidFill>
                  <a:schemeClr val="bg1"/>
                </a:solidFill>
                <a:ea typeface="Tahoma"/>
                <a:cs typeface="Tahoma"/>
              </a:rPr>
              <a:t>l’établissement</a:t>
            </a:r>
            <a:endParaRPr/>
          </a:p>
        </p:txBody>
      </p:sp>
      <p:pic>
        <p:nvPicPr>
          <p:cNvPr id="10" name="Image 9"/>
          <p:cNvPicPr>
            <a:picLocks noChangeAspect="1"/>
          </p:cNvPicPr>
          <p:nvPr/>
        </p:nvPicPr>
        <p:blipFill>
          <a:blip r:embed="rId2"/>
          <a:stretch/>
        </p:blipFill>
        <p:spPr bwMode="auto">
          <a:xfrm>
            <a:off x="10416480" y="6204813"/>
            <a:ext cx="1138211" cy="516662"/>
          </a:xfrm>
          <a:prstGeom prst="rect">
            <a:avLst/>
          </a:prstGeom>
        </p:spPr>
      </p:pic>
      <p:pic>
        <p:nvPicPr>
          <p:cNvPr id="12" name="Picture 2"/>
          <p:cNvPicPr>
            <a:picLocks noChangeAspect="1" noChangeArrowheads="1"/>
          </p:cNvPicPr>
          <p:nvPr/>
        </p:nvPicPr>
        <p:blipFill>
          <a:blip r:embed="rId3"/>
          <a:srcRect l="46022" t="26515" r="31414" b="20283"/>
          <a:stretch/>
        </p:blipFill>
        <p:spPr bwMode="auto">
          <a:xfrm>
            <a:off x="510165" y="1647913"/>
            <a:ext cx="1506397" cy="1997111"/>
          </a:xfrm>
          <a:prstGeom prst="rect">
            <a:avLst/>
          </a:prstGeom>
          <a:ln w="9525">
            <a:solidFill>
              <a:srgbClr val="0F3192"/>
            </a:solidFill>
            <a:miter lim="800000"/>
            <a:headEnd/>
            <a:tailEnd/>
          </a:ln>
          <a:effectLst>
            <a:outerShdw blurRad="292100" dist="139700" dir="2700000" algn="tl" rotWithShape="0">
              <a:srgbClr val="333333">
                <a:alpha val="65000"/>
              </a:srgbClr>
            </a:outerShdw>
          </a:effectLst>
        </p:spPr>
      </p:pic>
      <p:pic>
        <p:nvPicPr>
          <p:cNvPr id="14" name="Picture 3"/>
          <p:cNvPicPr>
            <a:picLocks noChangeAspect="1" noChangeArrowheads="1"/>
          </p:cNvPicPr>
          <p:nvPr/>
        </p:nvPicPr>
        <p:blipFill>
          <a:blip r:embed="rId4"/>
          <a:srcRect l="44144" t="19979" r="30087" b="12914"/>
          <a:stretch/>
        </p:blipFill>
        <p:spPr bwMode="auto">
          <a:xfrm>
            <a:off x="1263363" y="2093702"/>
            <a:ext cx="1358083" cy="1988422"/>
          </a:xfrm>
          <a:prstGeom prst="rect">
            <a:avLst/>
          </a:prstGeom>
          <a:ln w="9525">
            <a:solidFill>
              <a:srgbClr val="0F3192"/>
            </a:solidFill>
            <a:miter lim="800000"/>
            <a:headEnd/>
            <a:tailEnd/>
          </a:ln>
          <a:effectLst>
            <a:outerShdw blurRad="292100" dist="139700" dir="2700000" algn="tl" rotWithShape="0">
              <a:srgbClr val="333333">
                <a:alpha val="65000"/>
              </a:srgbClr>
            </a:outerShdw>
          </a:effectLst>
        </p:spPr>
      </p:pic>
      <p:pic>
        <p:nvPicPr>
          <p:cNvPr id="16" name="Picture 3"/>
          <p:cNvPicPr>
            <a:picLocks noChangeAspect="1" noChangeArrowheads="1"/>
          </p:cNvPicPr>
          <p:nvPr/>
        </p:nvPicPr>
        <p:blipFill>
          <a:blip r:embed="rId5"/>
          <a:srcRect l="44253" t="20251" r="29873" b="13227"/>
          <a:stretch/>
        </p:blipFill>
        <p:spPr bwMode="auto">
          <a:xfrm>
            <a:off x="2065395" y="2696845"/>
            <a:ext cx="1408729" cy="2036363"/>
          </a:xfrm>
          <a:prstGeom prst="rect">
            <a:avLst/>
          </a:prstGeom>
          <a:ln>
            <a:solidFill>
              <a:srgbClr val="0F3192"/>
            </a:solidFill>
          </a:ln>
          <a:effectLst>
            <a:outerShdw blurRad="292100" dist="139700" dir="2700000" algn="tl" rotWithShape="0">
              <a:srgbClr val="333333">
                <a:alpha val="65000"/>
              </a:srgbClr>
            </a:outerShdw>
          </a:effectLst>
        </p:spPr>
      </p:pic>
      <p:pic>
        <p:nvPicPr>
          <p:cNvPr id="17" name="Picture 2"/>
          <p:cNvPicPr>
            <a:picLocks noChangeAspect="1" noChangeArrowheads="1"/>
          </p:cNvPicPr>
          <p:nvPr/>
        </p:nvPicPr>
        <p:blipFill>
          <a:blip r:embed="rId6"/>
          <a:stretch/>
        </p:blipFill>
        <p:spPr bwMode="auto">
          <a:xfrm>
            <a:off x="7608168" y="3715026"/>
            <a:ext cx="3952875" cy="2200275"/>
          </a:xfrm>
          <a:prstGeom prst="rect">
            <a:avLst/>
          </a:prstGeom>
          <a:ln w="9525">
            <a:solidFill>
              <a:srgbClr val="0F3192"/>
            </a:solidFill>
            <a:miter lim="800000"/>
            <a:headEnd/>
            <a:tailEnd/>
          </a:ln>
          <a:effectLst>
            <a:outerShdw blurRad="292100" dist="139700" dir="2700000" algn="tl" rotWithShape="0">
              <a:srgbClr val="333333">
                <a:alpha val="65000"/>
              </a:srgbClr>
            </a:outerShdw>
          </a:effectLst>
        </p:spPr>
      </p:pic>
      <p:pic>
        <p:nvPicPr>
          <p:cNvPr id="18" name="Picture 2"/>
          <p:cNvPicPr>
            <a:picLocks noChangeAspect="1" noChangeArrowheads="1"/>
          </p:cNvPicPr>
          <p:nvPr/>
        </p:nvPicPr>
        <p:blipFill>
          <a:blip r:embed="rId7"/>
          <a:srcRect l="23107" t="17127" r="46014" b="6248"/>
          <a:stretch/>
        </p:blipFill>
        <p:spPr bwMode="auto">
          <a:xfrm>
            <a:off x="8477452" y="479878"/>
            <a:ext cx="2065238" cy="2881188"/>
          </a:xfrm>
          <a:prstGeom prst="rect">
            <a:avLst/>
          </a:prstGeom>
          <a:ln w="9525">
            <a:solidFill>
              <a:srgbClr val="0F3192"/>
            </a:solidFill>
            <a:miter lim="800000"/>
            <a:headEnd/>
            <a:tailEnd/>
          </a:ln>
          <a:effectLst>
            <a:outerShdw blurRad="292100" dist="139700" dir="2700000" algn="tl" rotWithShape="0">
              <a:srgbClr val="333333">
                <a:alpha val="65000"/>
              </a:srgbClr>
            </a:outerShdw>
          </a:effectLst>
        </p:spPr>
      </p:pic>
      <p:pic>
        <p:nvPicPr>
          <p:cNvPr id="19" name="Picture 3"/>
          <p:cNvPicPr>
            <a:picLocks noChangeAspect="1" noChangeArrowheads="1"/>
          </p:cNvPicPr>
          <p:nvPr/>
        </p:nvPicPr>
        <p:blipFill>
          <a:blip r:embed="rId8"/>
          <a:srcRect l="43611" t="19076" r="29129" b="13676"/>
          <a:stretch/>
        </p:blipFill>
        <p:spPr bwMode="auto">
          <a:xfrm>
            <a:off x="4313380" y="1452757"/>
            <a:ext cx="2779930" cy="3855749"/>
          </a:xfrm>
          <a:prstGeom prst="rect">
            <a:avLst/>
          </a:prstGeom>
          <a:ln w="9525">
            <a:solidFill>
              <a:srgbClr val="0F3192"/>
            </a:solidFill>
            <a:miter lim="800000"/>
            <a:headEnd/>
            <a:tailEnd/>
          </a:ln>
          <a:effectLst>
            <a:outerShdw blurRad="292100" dist="139700" dir="2700000" algn="tl" rotWithShape="0">
              <a:srgbClr val="333333">
                <a:alpha val="65000"/>
              </a:srgbClr>
            </a:outerShdw>
          </a:effectLst>
        </p:spPr>
      </p:pic>
      <p:pic>
        <p:nvPicPr>
          <p:cNvPr id="20" name="Image 19"/>
          <p:cNvPicPr>
            <a:picLocks noChangeAspect="1"/>
          </p:cNvPicPr>
          <p:nvPr/>
        </p:nvPicPr>
        <p:blipFill>
          <a:blip r:embed="rId9"/>
          <a:stretch/>
        </p:blipFill>
        <p:spPr bwMode="auto">
          <a:xfrm>
            <a:off x="905491" y="3556007"/>
            <a:ext cx="1962225" cy="2665112"/>
          </a:xfrm>
          <a:prstGeom prst="rect">
            <a:avLst/>
          </a:prstGeom>
        </p:spPr>
      </p:pic>
      <p:pic>
        <p:nvPicPr>
          <p:cNvPr id="21" name="Image 20"/>
          <p:cNvPicPr>
            <a:picLocks noChangeAspect="1"/>
          </p:cNvPicPr>
          <p:nvPr/>
        </p:nvPicPr>
        <p:blipFill>
          <a:blip r:embed="rId2"/>
          <a:stretch/>
        </p:blipFill>
        <p:spPr bwMode="auto">
          <a:xfrm>
            <a:off x="10416480" y="6204813"/>
            <a:ext cx="1138211" cy="516662"/>
          </a:xfrm>
          <a:prstGeom prst="rect">
            <a:avLst/>
          </a:prstGeom>
        </p:spPr>
      </p:pic>
      <p:pic>
        <p:nvPicPr>
          <p:cNvPr id="2" name="Image 1">
            <a:extLst>
              <a:ext uri="{FF2B5EF4-FFF2-40B4-BE49-F238E27FC236}">
                <a16:creationId xmlns:a16="http://schemas.microsoft.com/office/drawing/2014/main" id="{6A33F1A7-F2F2-89AC-138B-0FA4A122CD66}"/>
              </a:ext>
            </a:extLst>
          </p:cNvPr>
          <p:cNvPicPr>
            <a:picLocks noChangeAspect="1"/>
          </p:cNvPicPr>
          <p:nvPr/>
        </p:nvPicPr>
        <p:blipFill>
          <a:blip r:embed="rId10"/>
          <a:stretch>
            <a:fillRect/>
          </a:stretch>
        </p:blipFill>
        <p:spPr bwMode="auto">
          <a:xfrm>
            <a:off x="9646085" y="6089586"/>
            <a:ext cx="669452" cy="768414"/>
          </a:xfrm>
          <a:prstGeom prst="rect">
            <a:avLst/>
          </a:prstGeom>
        </p:spPr>
      </p:pic>
      <p:sp>
        <p:nvSpPr>
          <p:cNvPr id="3" name="Espace réservé du numéro de diapositive 1">
            <a:extLst>
              <a:ext uri="{FF2B5EF4-FFF2-40B4-BE49-F238E27FC236}">
                <a16:creationId xmlns:a16="http://schemas.microsoft.com/office/drawing/2014/main" id="{D8921611-FC4F-2919-30F6-6BE05C0BA947}"/>
              </a:ext>
            </a:extLst>
          </p:cNvPr>
          <p:cNvSpPr>
            <a:spLocks noGrp="1"/>
          </p:cNvSpPr>
          <p:nvPr>
            <p:ph type="sldNum" sz="quarter" idx="12"/>
          </p:nvPr>
        </p:nvSpPr>
        <p:spPr bwMode="auto">
          <a:xfrm>
            <a:off x="7974041" y="6356350"/>
            <a:ext cx="4016319" cy="365125"/>
          </a:xfrm>
        </p:spPr>
        <p:txBody>
          <a:bodyPr/>
          <a:lstStyle/>
          <a:p>
            <a:pPr>
              <a:defRPr/>
            </a:pPr>
            <a:r>
              <a:rPr lang="fr-FR" dirty="0"/>
              <a:t>9</a:t>
            </a: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Arial"/>
        <a:cs typeface="Arial"/>
      </a:majorFont>
      <a:minorFont>
        <a:latin typeface="Calibri"/>
        <a:ea typeface="Arial"/>
        <a:cs typeface="Arial"/>
      </a:minorFont>
    </a:fontScheme>
    <a:fmtScheme name="Bureau">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TotalTime>
  <Words>2260</Words>
  <Application>Microsoft Office PowerPoint</Application>
  <DocSecurity>0</DocSecurity>
  <PresentationFormat>Grand écran</PresentationFormat>
  <Paragraphs>321</Paragraphs>
  <Slides>36</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Calibri</vt:lpstr>
      <vt:lpstr>Calibri Light</vt:lpstr>
      <vt:lpstr>Open Sans</vt:lpstr>
      <vt:lpstr>Oswald</vt:lpstr>
      <vt:lpstr>Tahoma</vt:lpstr>
      <vt:lpstr>Thème Office</vt:lpstr>
      <vt:lpstr>Présentation PowerPoint</vt:lpstr>
      <vt:lpstr>Présentation PowerPoint</vt:lpstr>
      <vt:lpstr>Logo de l’établissement</vt:lpstr>
      <vt:lpstr>Logo de l’établissement</vt:lpstr>
      <vt:lpstr>Logo de l’établissement</vt:lpstr>
      <vt:lpstr>Logo de l’établissement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Logo de l’établissement</vt:lpstr>
      <vt:lpstr>Logo de l’établissement</vt:lpstr>
      <vt:lpstr>Présentation PowerPoint</vt:lpstr>
      <vt:lpstr>Logo de l’établissement</vt:lpstr>
      <vt:lpstr>Logo de l’établissement</vt:lpstr>
      <vt:lpstr>Logo de l’établissement</vt:lpstr>
      <vt:lpstr>Logo de l’établissement</vt:lpstr>
      <vt:lpstr>Logo de l’établissement</vt:lpstr>
      <vt:lpstr>Logo de l’établissement</vt:lpstr>
      <vt:lpstr>Logo de l’établissement</vt:lpstr>
      <vt:lpstr>Logo de l’établissement</vt:lpstr>
      <vt:lpstr>Logo de l’établissement</vt:lpstr>
      <vt:lpstr>Logo de l’établissement</vt:lpstr>
      <vt:lpstr>Logo de l’établissement</vt:lpstr>
      <vt:lpstr>Logo de l’établissement</vt:lpstr>
      <vt:lpstr>Présentation PowerPoint</vt:lpstr>
      <vt:lpstr>Présentation PowerPoint</vt:lpstr>
      <vt:lpstr>Logo de l’établissement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Elodie DUCROCQ</cp:lastModifiedBy>
  <cp:revision>253</cp:revision>
  <dcterms:created xsi:type="dcterms:W3CDTF">2016-11-16T14:49:59Z</dcterms:created>
  <dcterms:modified xsi:type="dcterms:W3CDTF">2022-11-09T15:56:56Z</dcterms:modified>
  <cp:category/>
  <dc:identifier/>
  <cp:contentStatus/>
  <dc:language/>
  <cp:version/>
</cp:coreProperties>
</file>